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552" r:id="rId2"/>
    <p:sldId id="371" r:id="rId3"/>
    <p:sldId id="531" r:id="rId4"/>
    <p:sldId id="532" r:id="rId5"/>
    <p:sldId id="534" r:id="rId6"/>
    <p:sldId id="535" r:id="rId7"/>
    <p:sldId id="536" r:id="rId8"/>
    <p:sldId id="537" r:id="rId9"/>
    <p:sldId id="538" r:id="rId10"/>
    <p:sldId id="539" r:id="rId11"/>
    <p:sldId id="540" r:id="rId12"/>
    <p:sldId id="541" r:id="rId13"/>
    <p:sldId id="533" r:id="rId14"/>
    <p:sldId id="542" r:id="rId15"/>
    <p:sldId id="543" r:id="rId16"/>
    <p:sldId id="544" r:id="rId17"/>
    <p:sldId id="545" r:id="rId18"/>
    <p:sldId id="461" r:id="rId19"/>
    <p:sldId id="546" r:id="rId20"/>
    <p:sldId id="547" r:id="rId21"/>
    <p:sldId id="548" r:id="rId22"/>
    <p:sldId id="527" r:id="rId23"/>
    <p:sldId id="549" r:id="rId24"/>
    <p:sldId id="550" r:id="rId25"/>
    <p:sldId id="551" r:id="rId26"/>
  </p:sldIdLst>
  <p:sldSz cx="9144000" cy="5143500" type="screen16x9"/>
  <p:notesSz cx="6858000" cy="9144000"/>
  <p:defaultTextStyle>
    <a:defPPr>
      <a:defRPr lang="en-US"/>
    </a:defPPr>
    <a:lvl1pPr marL="0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1pPr>
    <a:lvl2pPr marL="334679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2pPr>
    <a:lvl3pPr marL="669357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3pPr>
    <a:lvl4pPr marL="1004036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4pPr>
    <a:lvl5pPr marL="1338715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5pPr>
    <a:lvl6pPr marL="1673393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6pPr>
    <a:lvl7pPr marL="2008072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7pPr>
    <a:lvl8pPr marL="2342750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8pPr>
    <a:lvl9pPr marL="2677429" algn="l" defTabSz="669357" rtl="0" eaLnBrk="1" latinLnBrk="0" hangingPunct="1">
      <a:defRPr sz="131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99"/>
    <a:srgbClr val="CC3399"/>
    <a:srgbClr val="CC0066"/>
    <a:srgbClr val="FF33CC"/>
    <a:srgbClr val="FF99FF"/>
    <a:srgbClr val="85A4E1"/>
    <a:srgbClr val="7BB8EB"/>
    <a:srgbClr val="7EE8CF"/>
    <a:srgbClr val="6699FF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88" autoAdjust="0"/>
    <p:restoredTop sz="99505" autoAdjust="0"/>
  </p:normalViewPr>
  <p:slideViewPr>
    <p:cSldViewPr>
      <p:cViewPr>
        <p:scale>
          <a:sx n="80" d="100"/>
          <a:sy n="80" d="100"/>
        </p:scale>
        <p:origin x="-1542" y="-6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128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9.png>
</file>

<file path=ppt/media/image2.jpeg>
</file>

<file path=ppt/media/image21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2A04F-C6EB-4694-8F19-4A70B75F5CDE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48388-2F61-4853-9FE5-66164E5408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87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1pPr>
    <a:lvl2pPr marL="334679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2pPr>
    <a:lvl3pPr marL="669357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3pPr>
    <a:lvl4pPr marL="1004036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4pPr>
    <a:lvl5pPr marL="1338715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5pPr>
    <a:lvl6pPr marL="1673393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6pPr>
    <a:lvl7pPr marL="2008072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7pPr>
    <a:lvl8pPr marL="2342750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8pPr>
    <a:lvl9pPr marL="2677429" algn="l" defTabSz="669357" rtl="0" eaLnBrk="1" latinLnBrk="0" hangingPunct="1">
      <a:defRPr sz="87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9CB4E8-691F-481A-B196-BAF76F5BB21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2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347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694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041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388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6735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08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429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6776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47941" y="494111"/>
            <a:ext cx="4732337" cy="1053345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0928" y="494111"/>
            <a:ext cx="14044613" cy="1053345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2"/>
            <a:ext cx="8229600" cy="33944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EE17-CFAB-4D26-B63C-0014F2997EC4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34CEBB-2B45-44E7-9A9C-6831F2A34C7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18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12091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2938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1469">
                <a:solidFill>
                  <a:schemeClr val="tx1">
                    <a:tint val="75000"/>
                  </a:schemeClr>
                </a:solidFill>
              </a:defRPr>
            </a:lvl1pPr>
            <a:lvl2pPr marL="334702" indent="0">
              <a:buNone/>
              <a:defRPr sz="1313">
                <a:solidFill>
                  <a:schemeClr val="tx1">
                    <a:tint val="75000"/>
                  </a:schemeClr>
                </a:solidFill>
              </a:defRPr>
            </a:lvl2pPr>
            <a:lvl3pPr marL="669401" indent="0">
              <a:buNone/>
              <a:defRPr sz="1156">
                <a:solidFill>
                  <a:schemeClr val="tx1">
                    <a:tint val="75000"/>
                  </a:schemeClr>
                </a:solidFill>
              </a:defRPr>
            </a:lvl3pPr>
            <a:lvl4pPr marL="1004102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4pPr>
            <a:lvl5pPr marL="1338804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5pPr>
            <a:lvl6pPr marL="1673504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6pPr>
            <a:lvl7pPr marL="2008205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7pPr>
            <a:lvl8pPr marL="2342906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8pPr>
            <a:lvl9pPr marL="2677607" indent="0">
              <a:buNone/>
              <a:defRPr sz="103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0928" y="2880123"/>
            <a:ext cx="9388475" cy="8147447"/>
          </a:xfrm>
        </p:spPr>
        <p:txBody>
          <a:bodyPr/>
          <a:lstStyle>
            <a:lvl1pPr>
              <a:defRPr sz="2063"/>
            </a:lvl1pPr>
            <a:lvl2pPr>
              <a:defRPr sz="1750"/>
            </a:lvl2pPr>
            <a:lvl3pPr>
              <a:defRPr sz="1469"/>
            </a:lvl3pPr>
            <a:lvl4pPr>
              <a:defRPr sz="1313"/>
            </a:lvl4pPr>
            <a:lvl5pPr>
              <a:defRPr sz="1313"/>
            </a:lvl5pPr>
            <a:lvl6pPr>
              <a:defRPr sz="1313"/>
            </a:lvl6pPr>
            <a:lvl7pPr>
              <a:defRPr sz="1313"/>
            </a:lvl7pPr>
            <a:lvl8pPr>
              <a:defRPr sz="1313"/>
            </a:lvl8pPr>
            <a:lvl9pPr>
              <a:defRPr sz="13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91803" y="2880123"/>
            <a:ext cx="9388475" cy="8147447"/>
          </a:xfrm>
        </p:spPr>
        <p:txBody>
          <a:bodyPr/>
          <a:lstStyle>
            <a:lvl1pPr>
              <a:defRPr sz="2063"/>
            </a:lvl1pPr>
            <a:lvl2pPr>
              <a:defRPr sz="1750"/>
            </a:lvl2pPr>
            <a:lvl3pPr>
              <a:defRPr sz="1469"/>
            </a:lvl3pPr>
            <a:lvl4pPr>
              <a:defRPr sz="1313"/>
            </a:lvl4pPr>
            <a:lvl5pPr>
              <a:defRPr sz="1313"/>
            </a:lvl5pPr>
            <a:lvl6pPr>
              <a:defRPr sz="1313"/>
            </a:lvl6pPr>
            <a:lvl7pPr>
              <a:defRPr sz="1313"/>
            </a:lvl7pPr>
            <a:lvl8pPr>
              <a:defRPr sz="1313"/>
            </a:lvl8pPr>
            <a:lvl9pPr>
              <a:defRPr sz="131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7"/>
            <a:ext cx="4040188" cy="479822"/>
          </a:xfrm>
        </p:spPr>
        <p:txBody>
          <a:bodyPr anchor="b"/>
          <a:lstStyle>
            <a:lvl1pPr marL="0" indent="0">
              <a:buNone/>
              <a:defRPr sz="1750" b="1"/>
            </a:lvl1pPr>
            <a:lvl2pPr marL="334702" indent="0">
              <a:buNone/>
              <a:defRPr sz="1469" b="1"/>
            </a:lvl2pPr>
            <a:lvl3pPr marL="669401" indent="0">
              <a:buNone/>
              <a:defRPr sz="1313" b="1"/>
            </a:lvl3pPr>
            <a:lvl4pPr marL="1004102" indent="0">
              <a:buNone/>
              <a:defRPr sz="1156" b="1"/>
            </a:lvl4pPr>
            <a:lvl5pPr marL="1338804" indent="0">
              <a:buNone/>
              <a:defRPr sz="1156" b="1"/>
            </a:lvl5pPr>
            <a:lvl6pPr marL="1673504" indent="0">
              <a:buNone/>
              <a:defRPr sz="1156" b="1"/>
            </a:lvl6pPr>
            <a:lvl7pPr marL="2008205" indent="0">
              <a:buNone/>
              <a:defRPr sz="1156" b="1"/>
            </a:lvl7pPr>
            <a:lvl8pPr marL="2342906" indent="0">
              <a:buNone/>
              <a:defRPr sz="1156" b="1"/>
            </a:lvl8pPr>
            <a:lvl9pPr marL="2677607" indent="0">
              <a:buNone/>
              <a:defRPr sz="115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8"/>
            <a:ext cx="4040188" cy="2963466"/>
          </a:xfrm>
        </p:spPr>
        <p:txBody>
          <a:bodyPr/>
          <a:lstStyle>
            <a:lvl1pPr>
              <a:defRPr sz="1750"/>
            </a:lvl1pPr>
            <a:lvl2pPr>
              <a:defRPr sz="1469"/>
            </a:lvl2pPr>
            <a:lvl3pPr>
              <a:defRPr sz="1313"/>
            </a:lvl3pPr>
            <a:lvl4pPr>
              <a:defRPr sz="1156"/>
            </a:lvl4pPr>
            <a:lvl5pPr>
              <a:defRPr sz="1156"/>
            </a:lvl5pPr>
            <a:lvl6pPr>
              <a:defRPr sz="1156"/>
            </a:lvl6pPr>
            <a:lvl7pPr>
              <a:defRPr sz="1156"/>
            </a:lvl7pPr>
            <a:lvl8pPr>
              <a:defRPr sz="1156"/>
            </a:lvl8pPr>
            <a:lvl9pPr>
              <a:defRPr sz="115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7"/>
            <a:ext cx="4041775" cy="479822"/>
          </a:xfrm>
        </p:spPr>
        <p:txBody>
          <a:bodyPr anchor="b"/>
          <a:lstStyle>
            <a:lvl1pPr marL="0" indent="0">
              <a:buNone/>
              <a:defRPr sz="1750" b="1"/>
            </a:lvl1pPr>
            <a:lvl2pPr marL="334702" indent="0">
              <a:buNone/>
              <a:defRPr sz="1469" b="1"/>
            </a:lvl2pPr>
            <a:lvl3pPr marL="669401" indent="0">
              <a:buNone/>
              <a:defRPr sz="1313" b="1"/>
            </a:lvl3pPr>
            <a:lvl4pPr marL="1004102" indent="0">
              <a:buNone/>
              <a:defRPr sz="1156" b="1"/>
            </a:lvl4pPr>
            <a:lvl5pPr marL="1338804" indent="0">
              <a:buNone/>
              <a:defRPr sz="1156" b="1"/>
            </a:lvl5pPr>
            <a:lvl6pPr marL="1673504" indent="0">
              <a:buNone/>
              <a:defRPr sz="1156" b="1"/>
            </a:lvl6pPr>
            <a:lvl7pPr marL="2008205" indent="0">
              <a:buNone/>
              <a:defRPr sz="1156" b="1"/>
            </a:lvl7pPr>
            <a:lvl8pPr marL="2342906" indent="0">
              <a:buNone/>
              <a:defRPr sz="1156" b="1"/>
            </a:lvl8pPr>
            <a:lvl9pPr marL="2677607" indent="0">
              <a:buNone/>
              <a:defRPr sz="1156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8"/>
            <a:ext cx="4041775" cy="2963466"/>
          </a:xfrm>
        </p:spPr>
        <p:txBody>
          <a:bodyPr/>
          <a:lstStyle>
            <a:lvl1pPr>
              <a:defRPr sz="1750"/>
            </a:lvl1pPr>
            <a:lvl2pPr>
              <a:defRPr sz="1469"/>
            </a:lvl2pPr>
            <a:lvl3pPr>
              <a:defRPr sz="1313"/>
            </a:lvl3pPr>
            <a:lvl4pPr>
              <a:defRPr sz="1156"/>
            </a:lvl4pPr>
            <a:lvl5pPr>
              <a:defRPr sz="1156"/>
            </a:lvl5pPr>
            <a:lvl6pPr>
              <a:defRPr sz="1156"/>
            </a:lvl6pPr>
            <a:lvl7pPr>
              <a:defRPr sz="1156"/>
            </a:lvl7pPr>
            <a:lvl8pPr>
              <a:defRPr sz="1156"/>
            </a:lvl8pPr>
            <a:lvl9pPr>
              <a:defRPr sz="1156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7"/>
            <a:ext cx="3008313" cy="871538"/>
          </a:xfrm>
        </p:spPr>
        <p:txBody>
          <a:bodyPr anchor="b"/>
          <a:lstStyle>
            <a:lvl1pPr algn="l">
              <a:defRPr sz="146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2344"/>
            </a:lvl1pPr>
            <a:lvl2pPr>
              <a:defRPr sz="2063"/>
            </a:lvl2pPr>
            <a:lvl3pPr>
              <a:defRPr sz="1750"/>
            </a:lvl3pPr>
            <a:lvl4pPr>
              <a:defRPr sz="1469"/>
            </a:lvl4pPr>
            <a:lvl5pPr>
              <a:defRPr sz="1469"/>
            </a:lvl5pPr>
            <a:lvl6pPr>
              <a:defRPr sz="1469"/>
            </a:lvl6pPr>
            <a:lvl7pPr>
              <a:defRPr sz="1469"/>
            </a:lvl7pPr>
            <a:lvl8pPr>
              <a:defRPr sz="1469"/>
            </a:lvl8pPr>
            <a:lvl9pPr>
              <a:defRPr sz="146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7"/>
            <a:ext cx="3008313" cy="3518297"/>
          </a:xfrm>
        </p:spPr>
        <p:txBody>
          <a:bodyPr/>
          <a:lstStyle>
            <a:lvl1pPr marL="0" indent="0">
              <a:buNone/>
              <a:defRPr sz="1031"/>
            </a:lvl1pPr>
            <a:lvl2pPr marL="334702" indent="0">
              <a:buNone/>
              <a:defRPr sz="875"/>
            </a:lvl2pPr>
            <a:lvl3pPr marL="669401" indent="0">
              <a:buNone/>
              <a:defRPr sz="656"/>
            </a:lvl3pPr>
            <a:lvl4pPr marL="1004102" indent="0">
              <a:buNone/>
              <a:defRPr sz="656"/>
            </a:lvl4pPr>
            <a:lvl5pPr marL="1338804" indent="0">
              <a:buNone/>
              <a:defRPr sz="656"/>
            </a:lvl5pPr>
            <a:lvl6pPr marL="1673504" indent="0">
              <a:buNone/>
              <a:defRPr sz="656"/>
            </a:lvl6pPr>
            <a:lvl7pPr marL="2008205" indent="0">
              <a:buNone/>
              <a:defRPr sz="656"/>
            </a:lvl7pPr>
            <a:lvl8pPr marL="2342906" indent="0">
              <a:buNone/>
              <a:defRPr sz="656"/>
            </a:lvl8pPr>
            <a:lvl9pPr marL="2677607" indent="0">
              <a:buNone/>
              <a:defRPr sz="656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2"/>
            <a:ext cx="5486400" cy="425053"/>
          </a:xfrm>
        </p:spPr>
        <p:txBody>
          <a:bodyPr anchor="b"/>
          <a:lstStyle>
            <a:lvl1pPr algn="l">
              <a:defRPr sz="1469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344"/>
            </a:lvl1pPr>
            <a:lvl2pPr marL="334702" indent="0">
              <a:buNone/>
              <a:defRPr sz="2063"/>
            </a:lvl2pPr>
            <a:lvl3pPr marL="669401" indent="0">
              <a:buNone/>
              <a:defRPr sz="1750"/>
            </a:lvl3pPr>
            <a:lvl4pPr marL="1004102" indent="0">
              <a:buNone/>
              <a:defRPr sz="1469"/>
            </a:lvl4pPr>
            <a:lvl5pPr marL="1338804" indent="0">
              <a:buNone/>
              <a:defRPr sz="1469"/>
            </a:lvl5pPr>
            <a:lvl6pPr marL="1673504" indent="0">
              <a:buNone/>
              <a:defRPr sz="1469"/>
            </a:lvl6pPr>
            <a:lvl7pPr marL="2008205" indent="0">
              <a:buNone/>
              <a:defRPr sz="1469"/>
            </a:lvl7pPr>
            <a:lvl8pPr marL="2342906" indent="0">
              <a:buNone/>
              <a:defRPr sz="1469"/>
            </a:lvl8pPr>
            <a:lvl9pPr marL="2677607" indent="0">
              <a:buNone/>
              <a:defRPr sz="1469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031"/>
            </a:lvl1pPr>
            <a:lvl2pPr marL="334702" indent="0">
              <a:buNone/>
              <a:defRPr sz="875"/>
            </a:lvl2pPr>
            <a:lvl3pPr marL="669401" indent="0">
              <a:buNone/>
              <a:defRPr sz="656"/>
            </a:lvl3pPr>
            <a:lvl4pPr marL="1004102" indent="0">
              <a:buNone/>
              <a:defRPr sz="656"/>
            </a:lvl4pPr>
            <a:lvl5pPr marL="1338804" indent="0">
              <a:buNone/>
              <a:defRPr sz="656"/>
            </a:lvl5pPr>
            <a:lvl6pPr marL="1673504" indent="0">
              <a:buNone/>
              <a:defRPr sz="656"/>
            </a:lvl6pPr>
            <a:lvl7pPr marL="2008205" indent="0">
              <a:buNone/>
              <a:defRPr sz="656"/>
            </a:lvl7pPr>
            <a:lvl8pPr marL="2342906" indent="0">
              <a:buNone/>
              <a:defRPr sz="656"/>
            </a:lvl8pPr>
            <a:lvl9pPr marL="2677607" indent="0">
              <a:buNone/>
              <a:defRPr sz="656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214195" tIns="107099" rIns="214195" bIns="10709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2"/>
            <a:ext cx="8229600" cy="3394472"/>
          </a:xfrm>
          <a:prstGeom prst="rect">
            <a:avLst/>
          </a:prstGeom>
        </p:spPr>
        <p:txBody>
          <a:bodyPr vert="horz" lIns="214195" tIns="107099" rIns="214195" bIns="10709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214195" tIns="107099" rIns="214195" bIns="107099" rtlCol="0" anchor="ctr"/>
          <a:lstStyle>
            <a:lvl1pPr algn="l">
              <a:defRPr sz="8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EB3EE-D3F1-4687-A909-90CD3ACE0CF3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214195" tIns="107099" rIns="214195" bIns="107099" rtlCol="0" anchor="ctr"/>
          <a:lstStyle>
            <a:lvl1pPr algn="ctr">
              <a:defRPr sz="8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214195" tIns="107099" rIns="214195" bIns="107099" rtlCol="0" anchor="ctr"/>
          <a:lstStyle>
            <a:lvl1pPr algn="r">
              <a:defRPr sz="8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A275D-32EA-46DF-BDDB-FAE1D2904B2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iming>
    <p:tnLst>
      <p:par>
        <p:cTn id="1" dur="indefinite" restart="never" nodeType="tmRoot"/>
      </p:par>
    </p:tnLst>
  </p:timing>
  <p:txStyles>
    <p:titleStyle>
      <a:lvl1pPr algn="ctr" defTabSz="669401" rtl="0" eaLnBrk="1" latinLnBrk="0" hangingPunct="1">
        <a:spcBef>
          <a:spcPct val="0"/>
        </a:spcBef>
        <a:buNone/>
        <a:defRPr sz="32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026" indent="-251026" algn="l" defTabSz="669401" rtl="0" eaLnBrk="1" latinLnBrk="0" hangingPunct="1">
        <a:spcBef>
          <a:spcPct val="20000"/>
        </a:spcBef>
        <a:buFont typeface="Arial" pitchFamily="34" charset="0"/>
        <a:buChar char="•"/>
        <a:defRPr sz="2344" kern="1200">
          <a:solidFill>
            <a:schemeClr val="tx1"/>
          </a:solidFill>
          <a:latin typeface="+mn-lt"/>
          <a:ea typeface="+mn-ea"/>
          <a:cs typeface="+mn-cs"/>
        </a:defRPr>
      </a:lvl1pPr>
      <a:lvl2pPr marL="543888" indent="-209188" algn="l" defTabSz="669401" rtl="0" eaLnBrk="1" latinLnBrk="0" hangingPunct="1">
        <a:spcBef>
          <a:spcPct val="20000"/>
        </a:spcBef>
        <a:buFont typeface="Arial" pitchFamily="34" charset="0"/>
        <a:buChar char="–"/>
        <a:defRPr sz="2063" kern="1200">
          <a:solidFill>
            <a:schemeClr val="tx1"/>
          </a:solidFill>
          <a:latin typeface="+mn-lt"/>
          <a:ea typeface="+mn-ea"/>
          <a:cs typeface="+mn-cs"/>
        </a:defRPr>
      </a:lvl2pPr>
      <a:lvl3pPr marL="836752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750" kern="1200">
          <a:solidFill>
            <a:schemeClr val="tx1"/>
          </a:solidFill>
          <a:latin typeface="+mn-lt"/>
          <a:ea typeface="+mn-ea"/>
          <a:cs typeface="+mn-cs"/>
        </a:defRPr>
      </a:lvl3pPr>
      <a:lvl4pPr marL="1171453" indent="-167351" algn="l" defTabSz="669401" rtl="0" eaLnBrk="1" latinLnBrk="0" hangingPunct="1">
        <a:spcBef>
          <a:spcPct val="20000"/>
        </a:spcBef>
        <a:buFont typeface="Arial" pitchFamily="34" charset="0"/>
        <a:buChar char="–"/>
        <a:defRPr sz="1469" kern="1200">
          <a:solidFill>
            <a:schemeClr val="tx1"/>
          </a:solidFill>
          <a:latin typeface="+mn-lt"/>
          <a:ea typeface="+mn-ea"/>
          <a:cs typeface="+mn-cs"/>
        </a:defRPr>
      </a:lvl4pPr>
      <a:lvl5pPr marL="1506154" indent="-167351" algn="l" defTabSz="669401" rtl="0" eaLnBrk="1" latinLnBrk="0" hangingPunct="1">
        <a:spcBef>
          <a:spcPct val="20000"/>
        </a:spcBef>
        <a:buFont typeface="Arial" pitchFamily="34" charset="0"/>
        <a:buChar char="»"/>
        <a:defRPr sz="1469" kern="1200">
          <a:solidFill>
            <a:schemeClr val="tx1"/>
          </a:solidFill>
          <a:latin typeface="+mn-lt"/>
          <a:ea typeface="+mn-ea"/>
          <a:cs typeface="+mn-cs"/>
        </a:defRPr>
      </a:lvl5pPr>
      <a:lvl6pPr marL="1840854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469" kern="1200">
          <a:solidFill>
            <a:schemeClr val="tx1"/>
          </a:solidFill>
          <a:latin typeface="+mn-lt"/>
          <a:ea typeface="+mn-ea"/>
          <a:cs typeface="+mn-cs"/>
        </a:defRPr>
      </a:lvl6pPr>
      <a:lvl7pPr marL="2175555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469" kern="1200">
          <a:solidFill>
            <a:schemeClr val="tx1"/>
          </a:solidFill>
          <a:latin typeface="+mn-lt"/>
          <a:ea typeface="+mn-ea"/>
          <a:cs typeface="+mn-cs"/>
        </a:defRPr>
      </a:lvl7pPr>
      <a:lvl8pPr marL="2510256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469" kern="1200">
          <a:solidFill>
            <a:schemeClr val="tx1"/>
          </a:solidFill>
          <a:latin typeface="+mn-lt"/>
          <a:ea typeface="+mn-ea"/>
          <a:cs typeface="+mn-cs"/>
        </a:defRPr>
      </a:lvl8pPr>
      <a:lvl9pPr marL="2844957" indent="-167351" algn="l" defTabSz="669401" rtl="0" eaLnBrk="1" latinLnBrk="0" hangingPunct="1">
        <a:spcBef>
          <a:spcPct val="20000"/>
        </a:spcBef>
        <a:buFont typeface="Arial" pitchFamily="34" charset="0"/>
        <a:buChar char="•"/>
        <a:defRPr sz="14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1pPr>
      <a:lvl2pPr marL="334702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2pPr>
      <a:lvl3pPr marL="669401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3pPr>
      <a:lvl4pPr marL="1004102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4pPr>
      <a:lvl5pPr marL="1338804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5pPr>
      <a:lvl6pPr marL="1673504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6pPr>
      <a:lvl7pPr marL="2008205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7pPr>
      <a:lvl8pPr marL="2342906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8pPr>
      <a:lvl9pPr marL="2677607" algn="l" defTabSz="669401" rtl="0" eaLnBrk="1" latinLnBrk="0" hangingPunct="1">
        <a:defRPr sz="13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ancasila_(politics)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ube 9"/>
          <p:cNvSpPr/>
          <p:nvPr/>
        </p:nvSpPr>
        <p:spPr>
          <a:xfrm>
            <a:off x="813629" y="361950"/>
            <a:ext cx="2953751" cy="4171765"/>
          </a:xfrm>
          <a:prstGeom prst="cube">
            <a:avLst>
              <a:gd name="adj" fmla="val 3711"/>
            </a:avLst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4226" tIns="107113" rIns="214226" bIns="107113"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643" y="552265"/>
            <a:ext cx="2788402" cy="39814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4101985" y="571316"/>
            <a:ext cx="4067859" cy="584751"/>
          </a:xfrm>
          <a:prstGeom prst="rect">
            <a:avLst/>
          </a:prstGeom>
          <a:noFill/>
        </p:spPr>
        <p:txBody>
          <a:bodyPr wrap="none" lIns="91415" tIns="45708" rIns="91415" bIns="45708">
            <a:spAutoFit/>
          </a:bodyPr>
          <a:lstStyle/>
          <a:p>
            <a:pPr algn="ctr"/>
            <a:r>
              <a:rPr lang="en-US" sz="3200" b="1" dirty="0" smtClean="0">
                <a:ln w="0"/>
                <a:latin typeface="Arial" panose="020B0604020202020204" pitchFamily="34" charset="0"/>
                <a:cs typeface="Arial" panose="020B0604020202020204" pitchFamily="34" charset="0"/>
              </a:rPr>
              <a:t>MEDIA MENGAJAR </a:t>
            </a:r>
            <a:endParaRPr lang="en-US" sz="3200" b="1" dirty="0">
              <a:ln w="0"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073515" y="1428852"/>
            <a:ext cx="4211607" cy="3046964"/>
          </a:xfrm>
          <a:prstGeom prst="rect">
            <a:avLst/>
          </a:prstGeom>
          <a:noFill/>
        </p:spPr>
        <p:txBody>
          <a:bodyPr wrap="square" lIns="91415" tIns="45708" rIns="91415" bIns="45708">
            <a:spAutoFit/>
          </a:bodyPr>
          <a:lstStyle/>
          <a:p>
            <a:pPr algn="ctr"/>
            <a:r>
              <a:rPr lang="en-US" sz="3600" b="1" dirty="0" err="1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Pendidikan</a:t>
            </a:r>
            <a:r>
              <a:rPr lang="en-US" sz="3600" b="1" dirty="0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Pancasila </a:t>
            </a:r>
            <a:r>
              <a:rPr lang="en-US" sz="3600" b="1" dirty="0" err="1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dan</a:t>
            </a:r>
            <a:r>
              <a:rPr lang="en-US" sz="3600" b="1" dirty="0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b="1" dirty="0" err="1">
                <a:ln w="0"/>
                <a:solidFill>
                  <a:srgbClr val="CC33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Kewarganegaraan</a:t>
            </a:r>
            <a:endParaRPr lang="en-US" sz="3600" b="1" dirty="0">
              <a:ln w="0"/>
              <a:solidFill>
                <a:srgbClr val="CC33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b="1" dirty="0" err="1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Kelompok</a:t>
            </a:r>
            <a:r>
              <a:rPr lang="en-US" sz="28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err="1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Wajib</a:t>
            </a:r>
            <a:r>
              <a:rPr lang="en-US" sz="28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800" b="1" dirty="0">
              <a:ln w="0"/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800" b="1" dirty="0">
              <a:ln w="0"/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b="1" dirty="0" err="1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Untuk</a:t>
            </a:r>
            <a:r>
              <a:rPr lang="en-US" sz="2800" b="1" dirty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SMA/MA </a:t>
            </a:r>
            <a:r>
              <a:rPr lang="en-US" sz="2800" b="1" dirty="0" err="1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Kelas</a:t>
            </a:r>
            <a:r>
              <a:rPr lang="en-US" sz="2800" b="1" dirty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b="1" dirty="0" smtClean="0">
                <a:ln w="0"/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XI</a:t>
            </a:r>
            <a:endParaRPr lang="en-US" sz="2800" b="1" dirty="0">
              <a:ln w="0"/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直線コネクタ 9"/>
          <p:cNvCxnSpPr/>
          <p:nvPr/>
        </p:nvCxnSpPr>
        <p:spPr>
          <a:xfrm>
            <a:off x="3844051" y="1289418"/>
            <a:ext cx="4670534" cy="0"/>
          </a:xfrm>
          <a:prstGeom prst="line">
            <a:avLst/>
          </a:prstGeom>
          <a:noFill/>
          <a:ln w="1270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303400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8600" y="988025"/>
            <a:ext cx="8763000" cy="3201208"/>
            <a:chOff x="381001" y="988025"/>
            <a:chExt cx="8763000" cy="3201208"/>
          </a:xfrm>
        </p:grpSpPr>
        <p:cxnSp>
          <p:nvCxnSpPr>
            <p:cNvPr id="8" name="Straight Connector 28"/>
            <p:cNvCxnSpPr>
              <a:cxnSpLocks/>
              <a:stCxn id="11" idx="2"/>
              <a:endCxn id="18" idx="0"/>
            </p:cNvCxnSpPr>
            <p:nvPr/>
          </p:nvCxnSpPr>
          <p:spPr>
            <a:xfrm flipH="1">
              <a:off x="3888133" y="1901840"/>
              <a:ext cx="657547" cy="1313257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29"/>
            <p:cNvGrpSpPr/>
            <p:nvPr/>
          </p:nvGrpSpPr>
          <p:grpSpPr>
            <a:xfrm>
              <a:off x="3137636" y="988025"/>
              <a:ext cx="2816087" cy="913815"/>
              <a:chOff x="6781800" y="2895600"/>
              <a:chExt cx="9067800" cy="2744669"/>
            </a:xfrm>
            <a:solidFill>
              <a:srgbClr val="990099"/>
            </a:solidFill>
          </p:grpSpPr>
          <p:sp>
            <p:nvSpPr>
              <p:cNvPr id="11" name="Rectangle 30"/>
              <p:cNvSpPr/>
              <p:nvPr/>
            </p:nvSpPr>
            <p:spPr>
              <a:xfrm>
                <a:off x="6781800" y="2895600"/>
                <a:ext cx="9067800" cy="274466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0"/>
              </a:p>
            </p:txBody>
          </p:sp>
          <p:sp>
            <p:nvSpPr>
              <p:cNvPr id="12" name="TextBox 31"/>
              <p:cNvSpPr txBox="1"/>
              <p:nvPr/>
            </p:nvSpPr>
            <p:spPr>
              <a:xfrm>
                <a:off x="7353643" y="3029912"/>
                <a:ext cx="7936479" cy="2495923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600" dirty="0">
                    <a:solidFill>
                      <a:schemeClr val="bg1"/>
                    </a:solidFill>
                  </a:rPr>
                  <a:t>Macam-macam hak asasi</a:t>
                </a:r>
              </a:p>
              <a:p>
                <a:pPr algn="ctr"/>
                <a:r>
                  <a:rPr lang="pt-BR" sz="1600" dirty="0">
                    <a:solidFill>
                      <a:schemeClr val="bg1"/>
                    </a:solidFill>
                  </a:rPr>
                  <a:t>manusia mencakup</a:t>
                </a:r>
                <a:endParaRPr lang="sv-SE" sz="16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" name="Rectangle 32"/>
            <p:cNvSpPr/>
            <p:nvPr/>
          </p:nvSpPr>
          <p:spPr>
            <a:xfrm>
              <a:off x="381001" y="3215097"/>
              <a:ext cx="1262184" cy="974135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sz="1600" dirty="0">
                  <a:solidFill>
                    <a:schemeClr val="bg1"/>
                  </a:solidFill>
                </a:rPr>
                <a:t>hak asasi pribadi</a:t>
              </a:r>
              <a:endParaRPr lang="en-US" sz="1600" dirty="0"/>
            </a:p>
          </p:txBody>
        </p:sp>
        <p:sp>
          <p:nvSpPr>
            <p:cNvPr id="14" name="Rectangle 33"/>
            <p:cNvSpPr/>
            <p:nvPr/>
          </p:nvSpPr>
          <p:spPr>
            <a:xfrm>
              <a:off x="1828800" y="3215097"/>
              <a:ext cx="1255091" cy="974135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sz="1600" dirty="0">
                  <a:solidFill>
                    <a:schemeClr val="bg1"/>
                  </a:solidFill>
                </a:rPr>
                <a:t>hak asasi politik</a:t>
              </a:r>
              <a:endParaRPr lang="en-US" sz="1600" dirty="0"/>
            </a:p>
          </p:txBody>
        </p:sp>
        <p:cxnSp>
          <p:nvCxnSpPr>
            <p:cNvPr id="15" name="Straight Connector 34"/>
            <p:cNvCxnSpPr>
              <a:cxnSpLocks/>
              <a:stCxn id="11" idx="2"/>
              <a:endCxn id="13" idx="0"/>
            </p:cNvCxnSpPr>
            <p:nvPr/>
          </p:nvCxnSpPr>
          <p:spPr>
            <a:xfrm flipH="1">
              <a:off x="1012093" y="1901840"/>
              <a:ext cx="3533587" cy="1313257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35"/>
            <p:cNvCxnSpPr>
              <a:cxnSpLocks/>
              <a:stCxn id="11" idx="2"/>
              <a:endCxn id="14" idx="0"/>
            </p:cNvCxnSpPr>
            <p:nvPr/>
          </p:nvCxnSpPr>
          <p:spPr>
            <a:xfrm flipH="1">
              <a:off x="2456346" y="1901840"/>
              <a:ext cx="2089334" cy="1313257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36"/>
            <p:cNvSpPr/>
            <p:nvPr/>
          </p:nvSpPr>
          <p:spPr>
            <a:xfrm>
              <a:off x="3280465" y="3215097"/>
              <a:ext cx="1215335" cy="974135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sz="1600" dirty="0">
                  <a:solidFill>
                    <a:schemeClr val="bg1"/>
                  </a:solidFill>
                </a:rPr>
                <a:t>hak asasi ekonomi</a:t>
              </a:r>
              <a:endParaRPr lang="en-US" sz="1600" dirty="0"/>
            </a:p>
          </p:txBody>
        </p:sp>
        <p:cxnSp>
          <p:nvCxnSpPr>
            <p:cNvPr id="20" name="Straight Connector 37"/>
            <p:cNvCxnSpPr>
              <a:cxnSpLocks/>
              <a:stCxn id="11" idx="2"/>
              <a:endCxn id="21" idx="0"/>
            </p:cNvCxnSpPr>
            <p:nvPr/>
          </p:nvCxnSpPr>
          <p:spPr>
            <a:xfrm>
              <a:off x="4545680" y="1901840"/>
              <a:ext cx="764301" cy="1313257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38"/>
            <p:cNvSpPr/>
            <p:nvPr/>
          </p:nvSpPr>
          <p:spPr>
            <a:xfrm>
              <a:off x="4692374" y="3215097"/>
              <a:ext cx="1235213" cy="974135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sz="1600" dirty="0">
                  <a:solidFill>
                    <a:schemeClr val="bg1"/>
                  </a:solidFill>
                </a:rPr>
                <a:t>hak asasi hukum</a:t>
              </a:r>
              <a:endParaRPr lang="en-US" sz="1600" dirty="0"/>
            </a:p>
          </p:txBody>
        </p:sp>
        <p:cxnSp>
          <p:nvCxnSpPr>
            <p:cNvPr id="23" name="Straight Connector 37"/>
            <p:cNvCxnSpPr>
              <a:cxnSpLocks/>
              <a:stCxn id="11" idx="2"/>
              <a:endCxn id="24" idx="0"/>
            </p:cNvCxnSpPr>
            <p:nvPr/>
          </p:nvCxnSpPr>
          <p:spPr>
            <a:xfrm>
              <a:off x="4545680" y="1901840"/>
              <a:ext cx="2167927" cy="1313258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38"/>
            <p:cNvSpPr/>
            <p:nvPr/>
          </p:nvSpPr>
          <p:spPr>
            <a:xfrm>
              <a:off x="6096000" y="3215098"/>
              <a:ext cx="1235213" cy="974134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sz="1600" dirty="0">
                  <a:solidFill>
                    <a:schemeClr val="bg1"/>
                  </a:solidFill>
                </a:rPr>
                <a:t>hak asasi sosial dan</a:t>
              </a:r>
            </a:p>
            <a:p>
              <a:pPr algn="ctr"/>
              <a:r>
                <a:rPr lang="fi-FI" sz="1600" dirty="0">
                  <a:solidFill>
                    <a:schemeClr val="bg1"/>
                  </a:solidFill>
                </a:rPr>
                <a:t>budaya</a:t>
              </a:r>
              <a:endParaRPr lang="en-US" sz="1600" dirty="0"/>
            </a:p>
          </p:txBody>
        </p:sp>
        <p:cxnSp>
          <p:nvCxnSpPr>
            <p:cNvPr id="25" name="Straight Connector 37"/>
            <p:cNvCxnSpPr>
              <a:cxnSpLocks/>
              <a:stCxn id="11" idx="2"/>
              <a:endCxn id="26" idx="0"/>
            </p:cNvCxnSpPr>
            <p:nvPr/>
          </p:nvCxnSpPr>
          <p:spPr>
            <a:xfrm>
              <a:off x="4545680" y="1901840"/>
              <a:ext cx="3790214" cy="1313257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38"/>
            <p:cNvSpPr/>
            <p:nvPr/>
          </p:nvSpPr>
          <p:spPr>
            <a:xfrm>
              <a:off x="7527787" y="3215097"/>
              <a:ext cx="1616214" cy="974136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i-FI" sz="1400" dirty="0">
                  <a:solidFill>
                    <a:schemeClr val="bg1"/>
                  </a:solidFill>
                </a:rPr>
                <a:t>hak asasi dalam tata cara</a:t>
              </a:r>
            </a:p>
            <a:p>
              <a:pPr algn="ctr"/>
              <a:r>
                <a:rPr lang="fi-FI" sz="1400" dirty="0">
                  <a:solidFill>
                    <a:schemeClr val="bg1"/>
                  </a:solidFill>
                </a:rPr>
                <a:t>peradilan dan perlindungan</a:t>
              </a:r>
              <a:endParaRPr lang="en-US" sz="14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57150"/>
            <a:ext cx="8751627" cy="1008114"/>
            <a:chOff x="0" y="57150"/>
            <a:chExt cx="8751627" cy="1008114"/>
          </a:xfrm>
        </p:grpSpPr>
        <p:sp>
          <p:nvSpPr>
            <p:cNvPr id="28" name="テキスト プレースホルダー 5"/>
            <p:cNvSpPr txBox="1">
              <a:spLocks/>
            </p:cNvSpPr>
            <p:nvPr/>
          </p:nvSpPr>
          <p:spPr>
            <a:xfrm>
              <a:off x="0" y="571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29" name="直角三角形 10"/>
            <p:cNvSpPr/>
            <p:nvPr/>
          </p:nvSpPr>
          <p:spPr>
            <a:xfrm rot="5400000">
              <a:off x="719683" y="7048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30" name="テキスト プレースホルダー 6"/>
            <p:cNvSpPr txBox="1">
              <a:spLocks/>
            </p:cNvSpPr>
            <p:nvPr/>
          </p:nvSpPr>
          <p:spPr>
            <a:xfrm>
              <a:off x="1199944" y="67469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Konsep Hak dan Kewajiban Asasi Manusia</a:t>
              </a:r>
            </a:p>
          </p:txBody>
        </p:sp>
        <p:sp>
          <p:nvSpPr>
            <p:cNvPr id="31" name="正方形/長方形 15"/>
            <p:cNvSpPr/>
            <p:nvPr/>
          </p:nvSpPr>
          <p:spPr>
            <a:xfrm flipV="1">
              <a:off x="1219200" y="676457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32" name="テキスト プレースホルダー 18"/>
            <p:cNvSpPr txBox="1">
              <a:spLocks/>
            </p:cNvSpPr>
            <p:nvPr/>
          </p:nvSpPr>
          <p:spPr>
            <a:xfrm>
              <a:off x="152400" y="1779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914400" y="1504950"/>
            <a:ext cx="7285148" cy="2885753"/>
            <a:chOff x="914400" y="1504950"/>
            <a:chExt cx="7285148" cy="2885753"/>
          </a:xfrm>
        </p:grpSpPr>
        <p:cxnSp>
          <p:nvCxnSpPr>
            <p:cNvPr id="8" name="Straight Connector 28"/>
            <p:cNvCxnSpPr>
              <a:cxnSpLocks/>
              <a:stCxn id="11" idx="2"/>
              <a:endCxn id="18" idx="0"/>
            </p:cNvCxnSpPr>
            <p:nvPr/>
          </p:nvCxnSpPr>
          <p:spPr>
            <a:xfrm>
              <a:off x="4465748" y="2291425"/>
              <a:ext cx="1020652" cy="1125143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Group 29"/>
            <p:cNvGrpSpPr/>
            <p:nvPr/>
          </p:nvGrpSpPr>
          <p:grpSpPr>
            <a:xfrm>
              <a:off x="3057704" y="1504950"/>
              <a:ext cx="2816087" cy="786475"/>
              <a:chOff x="6781800" y="2895600"/>
              <a:chExt cx="9067800" cy="2362200"/>
            </a:xfrm>
            <a:solidFill>
              <a:srgbClr val="990099"/>
            </a:solidFill>
          </p:grpSpPr>
          <p:sp>
            <p:nvSpPr>
              <p:cNvPr id="11" name="Rectangle 30"/>
              <p:cNvSpPr/>
              <p:nvPr/>
            </p:nvSpPr>
            <p:spPr>
              <a:xfrm>
                <a:off x="6781800" y="2895600"/>
                <a:ext cx="9067800" cy="23622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6000"/>
              </a:p>
            </p:txBody>
          </p:sp>
          <p:sp>
            <p:nvSpPr>
              <p:cNvPr id="12" name="TextBox 31"/>
              <p:cNvSpPr txBox="1"/>
              <p:nvPr/>
            </p:nvSpPr>
            <p:spPr>
              <a:xfrm>
                <a:off x="7353643" y="3144346"/>
                <a:ext cx="7936479" cy="1756388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i-FI" sz="1600" dirty="0" smtClean="0">
                    <a:solidFill>
                      <a:schemeClr val="bg1"/>
                    </a:solidFill>
                  </a:rPr>
                  <a:t>Ciri-Ciri Khusus Hak Asasi Manusia</a:t>
                </a:r>
                <a:endParaRPr lang="sv-SE" sz="16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" name="Rectangle 32"/>
            <p:cNvSpPr/>
            <p:nvPr/>
          </p:nvSpPr>
          <p:spPr>
            <a:xfrm>
              <a:off x="914400" y="3416568"/>
              <a:ext cx="1323395" cy="974135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1600" dirty="0" smtClean="0">
                  <a:solidFill>
                    <a:schemeClr val="bg1"/>
                  </a:solidFill>
                </a:rPr>
                <a:t>H</a:t>
              </a:r>
              <a:r>
                <a:rPr lang="fi-FI" sz="1600" dirty="0" smtClean="0">
                  <a:solidFill>
                    <a:schemeClr val="bg1"/>
                  </a:solidFill>
                </a:rPr>
                <a:t>akiki</a:t>
              </a:r>
              <a:endParaRPr lang="en-US" sz="1600" dirty="0"/>
            </a:p>
          </p:txBody>
        </p:sp>
        <p:sp>
          <p:nvSpPr>
            <p:cNvPr id="14" name="Rectangle 33"/>
            <p:cNvSpPr/>
            <p:nvPr/>
          </p:nvSpPr>
          <p:spPr>
            <a:xfrm>
              <a:off x="2859709" y="3416568"/>
              <a:ext cx="1255091" cy="974135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1600" dirty="0" smtClean="0">
                  <a:solidFill>
                    <a:schemeClr val="bg1"/>
                  </a:solidFill>
                </a:rPr>
                <a:t>U</a:t>
              </a:r>
              <a:r>
                <a:rPr lang="fi-FI" sz="1600" dirty="0" smtClean="0">
                  <a:solidFill>
                    <a:schemeClr val="bg1"/>
                  </a:solidFill>
                </a:rPr>
                <a:t>niversal</a:t>
              </a:r>
              <a:endParaRPr lang="en-US" sz="1600" dirty="0"/>
            </a:p>
          </p:txBody>
        </p:sp>
        <p:cxnSp>
          <p:nvCxnSpPr>
            <p:cNvPr id="15" name="Straight Connector 34"/>
            <p:cNvCxnSpPr>
              <a:cxnSpLocks/>
              <a:stCxn id="11" idx="2"/>
              <a:endCxn id="13" idx="0"/>
            </p:cNvCxnSpPr>
            <p:nvPr/>
          </p:nvCxnSpPr>
          <p:spPr>
            <a:xfrm flipH="1">
              <a:off x="1576098" y="2291425"/>
              <a:ext cx="2889650" cy="1125143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35"/>
            <p:cNvCxnSpPr>
              <a:cxnSpLocks/>
              <a:stCxn id="11" idx="2"/>
              <a:endCxn id="14" idx="0"/>
            </p:cNvCxnSpPr>
            <p:nvPr/>
          </p:nvCxnSpPr>
          <p:spPr>
            <a:xfrm flipH="1">
              <a:off x="3487255" y="2291425"/>
              <a:ext cx="978493" cy="1125143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36"/>
            <p:cNvSpPr/>
            <p:nvPr/>
          </p:nvSpPr>
          <p:spPr>
            <a:xfrm>
              <a:off x="4648200" y="3416568"/>
              <a:ext cx="1676400" cy="974135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1600" dirty="0" smtClean="0">
                  <a:solidFill>
                    <a:schemeClr val="bg1"/>
                  </a:solidFill>
                </a:rPr>
                <a:t>P</a:t>
              </a:r>
              <a:r>
                <a:rPr lang="fi-FI" sz="1600" dirty="0" smtClean="0">
                  <a:solidFill>
                    <a:schemeClr val="bg1"/>
                  </a:solidFill>
                </a:rPr>
                <a:t>ermanen </a:t>
              </a:r>
              <a:r>
                <a:rPr lang="fi-FI" sz="1600" dirty="0">
                  <a:solidFill>
                    <a:schemeClr val="bg1"/>
                  </a:solidFill>
                </a:rPr>
                <a:t>atau tidak dapat</a:t>
              </a:r>
            </a:p>
            <a:p>
              <a:pPr algn="ctr"/>
              <a:r>
                <a:rPr lang="fi-FI" sz="1600" dirty="0" smtClean="0">
                  <a:solidFill>
                    <a:schemeClr val="bg1"/>
                  </a:solidFill>
                </a:rPr>
                <a:t>dicabut</a:t>
              </a:r>
              <a:endParaRPr lang="en-US" sz="1600" dirty="0"/>
            </a:p>
          </p:txBody>
        </p:sp>
        <p:cxnSp>
          <p:nvCxnSpPr>
            <p:cNvPr id="20" name="Straight Connector 37"/>
            <p:cNvCxnSpPr>
              <a:cxnSpLocks/>
              <a:stCxn id="11" idx="2"/>
              <a:endCxn id="21" idx="0"/>
            </p:cNvCxnSpPr>
            <p:nvPr/>
          </p:nvCxnSpPr>
          <p:spPr>
            <a:xfrm>
              <a:off x="4465748" y="2291425"/>
              <a:ext cx="2992915" cy="1125143"/>
            </a:xfrm>
            <a:prstGeom prst="line">
              <a:avLst/>
            </a:prstGeom>
            <a:ln w="15875">
              <a:solidFill>
                <a:srgbClr val="9900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38"/>
            <p:cNvSpPr/>
            <p:nvPr/>
          </p:nvSpPr>
          <p:spPr>
            <a:xfrm>
              <a:off x="6717777" y="3416568"/>
              <a:ext cx="1481771" cy="974135"/>
            </a:xfrm>
            <a:prstGeom prst="rect">
              <a:avLst/>
            </a:prstGeom>
            <a:solidFill>
              <a:srgbClr val="9900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1600" dirty="0" smtClean="0">
                  <a:solidFill>
                    <a:schemeClr val="bg1"/>
                  </a:solidFill>
                </a:rPr>
                <a:t>T</a:t>
              </a:r>
              <a:r>
                <a:rPr lang="fi-FI" sz="1600" dirty="0" smtClean="0">
                  <a:solidFill>
                    <a:schemeClr val="bg1"/>
                  </a:solidFill>
                </a:rPr>
                <a:t>idak </a:t>
              </a:r>
              <a:r>
                <a:rPr lang="fi-FI" sz="1600" dirty="0">
                  <a:solidFill>
                    <a:schemeClr val="bg1"/>
                  </a:solidFill>
                </a:rPr>
                <a:t>dapat dibagi</a:t>
              </a:r>
              <a:endParaRPr lang="en-US" sz="16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268236"/>
            <a:ext cx="8751627" cy="1008114"/>
            <a:chOff x="0" y="57150"/>
            <a:chExt cx="8751627" cy="1008114"/>
          </a:xfrm>
        </p:grpSpPr>
        <p:sp>
          <p:nvSpPr>
            <p:cNvPr id="23" name="テキスト プレースホルダー 5"/>
            <p:cNvSpPr txBox="1">
              <a:spLocks/>
            </p:cNvSpPr>
            <p:nvPr/>
          </p:nvSpPr>
          <p:spPr>
            <a:xfrm>
              <a:off x="0" y="571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24" name="直角三角形 10"/>
            <p:cNvSpPr/>
            <p:nvPr/>
          </p:nvSpPr>
          <p:spPr>
            <a:xfrm rot="5400000">
              <a:off x="719683" y="7048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5" name="テキスト プレースホルダー 6"/>
            <p:cNvSpPr txBox="1">
              <a:spLocks/>
            </p:cNvSpPr>
            <p:nvPr/>
          </p:nvSpPr>
          <p:spPr>
            <a:xfrm>
              <a:off x="1199944" y="67469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Konsep Hak dan Kewajiban Asasi Manusia</a:t>
              </a:r>
            </a:p>
          </p:txBody>
        </p:sp>
        <p:sp>
          <p:nvSpPr>
            <p:cNvPr id="26" name="正方形/長方形 15"/>
            <p:cNvSpPr/>
            <p:nvPr/>
          </p:nvSpPr>
          <p:spPr>
            <a:xfrm flipV="1">
              <a:off x="1219200" y="676457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7" name="テキスト プレースホルダー 18"/>
            <p:cNvSpPr txBox="1">
              <a:spLocks/>
            </p:cNvSpPr>
            <p:nvPr/>
          </p:nvSpPr>
          <p:spPr>
            <a:xfrm>
              <a:off x="152400" y="1779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04800" y="834380"/>
            <a:ext cx="8484927" cy="3805300"/>
            <a:chOff x="304800" y="834380"/>
            <a:chExt cx="8484927" cy="38053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tretch/>
          </p:blipFill>
          <p:spPr>
            <a:xfrm>
              <a:off x="2846127" y="834380"/>
              <a:ext cx="5943600" cy="3805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" name="TextBox 40"/>
            <p:cNvSpPr txBox="1"/>
            <p:nvPr/>
          </p:nvSpPr>
          <p:spPr>
            <a:xfrm>
              <a:off x="304800" y="1057993"/>
              <a:ext cx="3200400" cy="347787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fi-FI" sz="2000" dirty="0" smtClean="0"/>
                <a:t>Hak dan kewajiban merupakan dua hal yang saling</a:t>
              </a:r>
              <a:r>
                <a:rPr lang="id-ID" sz="2000" dirty="0" smtClean="0"/>
                <a:t> </a:t>
              </a:r>
              <a:r>
                <a:rPr lang="fi-FI" sz="2000" dirty="0" smtClean="0"/>
                <a:t>berkaitan. Contohnya, seorang pelajar akan mendapatkan</a:t>
              </a:r>
              <a:r>
                <a:rPr lang="id-ID" sz="2000" dirty="0" smtClean="0"/>
                <a:t> </a:t>
              </a:r>
              <a:r>
                <a:rPr lang="fi-FI" sz="2000" dirty="0" smtClean="0"/>
                <a:t>haknya, yaitu ilmu</a:t>
              </a:r>
              <a:r>
                <a:rPr lang="id-ID" sz="2000" dirty="0" smtClean="0"/>
                <a:t> </a:t>
              </a:r>
              <a:r>
                <a:rPr lang="fi-FI" sz="2000" dirty="0" smtClean="0"/>
                <a:t>pengetahuan setelah ia menjalankan</a:t>
              </a:r>
              <a:r>
                <a:rPr lang="id-ID" sz="2000" dirty="0" smtClean="0"/>
                <a:t> </a:t>
              </a:r>
              <a:r>
                <a:rPr lang="fi-FI" sz="2000" dirty="0" smtClean="0"/>
                <a:t>kewajibannya, yaitu belajar dengan sungguh-sungguh.</a:t>
              </a:r>
              <a:endParaRPr lang="en-US" sz="1600" i="1" dirty="0"/>
            </a:p>
          </p:txBody>
        </p:sp>
      </p:grpSp>
      <p:sp>
        <p:nvSpPr>
          <p:cNvPr id="10" name="TextBox 9"/>
          <p:cNvSpPr txBox="1"/>
          <p:nvPr/>
        </p:nvSpPr>
        <p:spPr>
          <a:xfrm rot="16200000">
            <a:off x="7714117" y="2905839"/>
            <a:ext cx="1828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</a:rPr>
              <a:t>S</a:t>
            </a:r>
            <a:r>
              <a:rPr lang="id-ID" sz="1000" dirty="0">
                <a:solidFill>
                  <a:schemeClr val="bg1"/>
                </a:solidFill>
              </a:rPr>
              <a:t>umber: flickr.com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76200"/>
            <a:ext cx="8751627" cy="1008114"/>
            <a:chOff x="0" y="57150"/>
            <a:chExt cx="8751627" cy="1008114"/>
          </a:xfrm>
        </p:grpSpPr>
        <p:sp>
          <p:nvSpPr>
            <p:cNvPr id="12" name="テキスト プレースホルダー 5"/>
            <p:cNvSpPr txBox="1">
              <a:spLocks/>
            </p:cNvSpPr>
            <p:nvPr/>
          </p:nvSpPr>
          <p:spPr>
            <a:xfrm>
              <a:off x="0" y="571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直角三角形 10"/>
            <p:cNvSpPr/>
            <p:nvPr/>
          </p:nvSpPr>
          <p:spPr>
            <a:xfrm rot="5400000">
              <a:off x="719683" y="7048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4" name="テキスト プレースホルダー 6"/>
            <p:cNvSpPr txBox="1">
              <a:spLocks/>
            </p:cNvSpPr>
            <p:nvPr/>
          </p:nvSpPr>
          <p:spPr>
            <a:xfrm>
              <a:off x="1199944" y="67469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Konsep Hak dan Kewajiban Asasi Manusia</a:t>
              </a:r>
            </a:p>
          </p:txBody>
        </p:sp>
        <p:sp>
          <p:nvSpPr>
            <p:cNvPr id="15" name="正方形/長方形 15"/>
            <p:cNvSpPr/>
            <p:nvPr/>
          </p:nvSpPr>
          <p:spPr>
            <a:xfrm flipV="1">
              <a:off x="1219200" y="676457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18"/>
            <p:cNvSpPr txBox="1">
              <a:spLocks/>
            </p:cNvSpPr>
            <p:nvPr/>
          </p:nvSpPr>
          <p:spPr>
            <a:xfrm>
              <a:off x="152400" y="1779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48268" y="1276350"/>
            <a:ext cx="8328616" cy="3274973"/>
            <a:chOff x="648268" y="1276350"/>
            <a:chExt cx="8328616" cy="3274973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4400" y="1276350"/>
              <a:ext cx="4252484" cy="3245786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5257799" y="430510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1000" dirty="0"/>
                <a:t>Sumber: </a:t>
              </a:r>
              <a:r>
                <a:rPr lang="id-ID" sz="1000" dirty="0" smtClean="0"/>
                <a:t>freepik.com</a:t>
              </a:r>
              <a:endParaRPr lang="id-ID" sz="10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48268" y="1708487"/>
              <a:ext cx="4609531" cy="101566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2000" dirty="0"/>
                <a:t>Sebagai ideologi negara, Pancasila mengandung </a:t>
              </a:r>
              <a:r>
                <a:rPr lang="id-ID" sz="2000" dirty="0" smtClean="0"/>
                <a:t>nilainilai, yaitu </a:t>
              </a:r>
              <a:r>
                <a:rPr lang="id-ID" sz="2000" dirty="0"/>
                <a:t>nilai dasar, nilai instrumental, dan nilai </a:t>
              </a:r>
              <a:r>
                <a:rPr lang="id-ID" sz="2000" dirty="0" smtClean="0"/>
                <a:t>praksis</a:t>
              </a:r>
              <a:endParaRPr lang="id-ID" sz="2000" dirty="0"/>
            </a:p>
          </p:txBody>
        </p:sp>
      </p:grpSp>
      <p:sp>
        <p:nvSpPr>
          <p:cNvPr id="18" name="テキスト プレースホルダー 18"/>
          <p:cNvSpPr txBox="1">
            <a:spLocks/>
          </p:cNvSpPr>
          <p:nvPr/>
        </p:nvSpPr>
        <p:spPr>
          <a:xfrm>
            <a:off x="152400" y="196999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1" lang="ja-JP" altLang="en-US" sz="4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テキスト プレースホルダー 18"/>
          <p:cNvSpPr txBox="1">
            <a:spLocks/>
          </p:cNvSpPr>
          <p:nvPr/>
        </p:nvSpPr>
        <p:spPr>
          <a:xfrm>
            <a:off x="203100" y="227871"/>
            <a:ext cx="711300" cy="457200"/>
          </a:xfrm>
          <a:prstGeom prst="rect">
            <a:avLst/>
          </a:prstGeom>
        </p:spPr>
        <p:txBody>
          <a:bodyPr vert="horz" lIns="163275" tIns="81638" rIns="163275" bIns="81638" rtlCol="0" anchor="ctr">
            <a:noAutofit/>
          </a:bodyPr>
          <a:lstStyle>
            <a:lvl1pPr marL="0" indent="0" algn="ctr" defTabSz="1632753" rtl="0" eaLnBrk="1" latinLnBrk="0" hangingPunct="1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None/>
              <a:defRPr kumimoji="1" sz="96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1326612" indent="-510235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5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040941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857317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73693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90070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306446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22822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939199" indent="-408188" algn="l" defTabSz="1632753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1632753" rtl="0" eaLnBrk="1" fontAlgn="auto" latinLnBrk="0" hangingPunct="1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ja-JP" sz="3200" b="1" noProof="0" dirty="0" smtClean="0">
                <a:latin typeface="Arial" pitchFamily="34" charset="0"/>
                <a:cs typeface="Arial" pitchFamily="34" charset="0"/>
              </a:rPr>
              <a:t>B</a:t>
            </a:r>
            <a:endParaRPr kumimoji="1" lang="ja-JP" altLang="en-US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0" y="78273"/>
            <a:ext cx="8618483" cy="1099847"/>
            <a:chOff x="0" y="78273"/>
            <a:chExt cx="8618483" cy="1099847"/>
          </a:xfrm>
        </p:grpSpPr>
        <p:sp>
          <p:nvSpPr>
            <p:cNvPr id="24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7" name="テキスト プレースホルダー 6"/>
            <p:cNvSpPr txBox="1">
              <a:spLocks/>
            </p:cNvSpPr>
            <p:nvPr/>
          </p:nvSpPr>
          <p:spPr>
            <a:xfrm>
              <a:off x="1066800" y="78273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it-IT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Substansi Hak dan Kewajiban Asasi Manusia dalam Pancasila</a:t>
              </a:r>
            </a:p>
          </p:txBody>
        </p:sp>
        <p:sp>
          <p:nvSpPr>
            <p:cNvPr id="28" name="正方形/長方形 15"/>
            <p:cNvSpPr/>
            <p:nvPr/>
          </p:nvSpPr>
          <p:spPr>
            <a:xfrm flipV="1">
              <a:off x="1205552" y="1034729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9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B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72624" y="895350"/>
            <a:ext cx="8185576" cy="3903821"/>
            <a:chOff x="272624" y="895350"/>
            <a:chExt cx="8185576" cy="3903821"/>
          </a:xfrm>
        </p:grpSpPr>
        <p:sp>
          <p:nvSpPr>
            <p:cNvPr id="8" name="TextBox 7"/>
            <p:cNvSpPr txBox="1"/>
            <p:nvPr/>
          </p:nvSpPr>
          <p:spPr>
            <a:xfrm>
              <a:off x="272624" y="2114550"/>
              <a:ext cx="4400028" cy="230832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Ketuhanan Yang </a:t>
              </a:r>
              <a:r>
                <a:rPr lang="id-ID" sz="1800" dirty="0"/>
                <a:t>Maha </a:t>
              </a:r>
              <a:r>
                <a:rPr lang="id-ID" sz="1800" dirty="0" smtClean="0"/>
                <a:t>Esa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Kemanusiaan </a:t>
              </a:r>
              <a:r>
                <a:rPr lang="id-ID" sz="1800" dirty="0"/>
                <a:t>Yang Adil dan </a:t>
              </a:r>
              <a:r>
                <a:rPr lang="id-ID" sz="1800" dirty="0" smtClean="0"/>
                <a:t>Beradab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Persatuan Indonesia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Kerakyataan </a:t>
              </a:r>
              <a:r>
                <a:rPr lang="id-ID" sz="1800" dirty="0"/>
                <a:t>yang dipimpin </a:t>
              </a:r>
              <a:r>
                <a:rPr lang="id-ID" sz="1800" dirty="0" smtClean="0"/>
                <a:t>oleh Hikmat Kebijaksanaan dalam Permusyawaratan/Perwakilan</a:t>
              </a:r>
              <a:r>
                <a:rPr lang="id-ID" sz="1800" dirty="0"/>
                <a:t>,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id-ID" sz="1800" dirty="0" smtClean="0"/>
                <a:t>Keadilan </a:t>
              </a:r>
              <a:r>
                <a:rPr lang="id-ID" sz="1800" dirty="0"/>
                <a:t>Sosial bagi Seluruh Rakyat </a:t>
              </a:r>
              <a:r>
                <a:rPr lang="id-ID" sz="1800" dirty="0" smtClean="0"/>
                <a:t>Indonesia</a:t>
              </a:r>
              <a:endParaRPr lang="id-ID" sz="1800" dirty="0"/>
            </a:p>
          </p:txBody>
        </p:sp>
        <p:sp>
          <p:nvSpPr>
            <p:cNvPr id="3" name="Rectangle 2"/>
            <p:cNvSpPr/>
            <p:nvPr/>
          </p:nvSpPr>
          <p:spPr>
            <a:xfrm>
              <a:off x="272624" y="1328153"/>
              <a:ext cx="4400028" cy="646331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id-ID" sz="1800" dirty="0"/>
                <a:t>Nilai-nilai dasar dari Pancasila </a:t>
              </a:r>
              <a:r>
                <a:rPr lang="id-ID" sz="1800" dirty="0" smtClean="0"/>
                <a:t>adalah</a:t>
              </a:r>
              <a:r>
                <a:rPr lang="en-US" sz="1800" dirty="0" smtClean="0"/>
                <a:t> </a:t>
              </a:r>
              <a:r>
                <a:rPr lang="en-US" sz="1800" dirty="0" err="1" smtClean="0"/>
                <a:t>sebagai</a:t>
              </a:r>
              <a:r>
                <a:rPr lang="en-US" sz="1800" dirty="0" smtClean="0"/>
                <a:t> </a:t>
              </a:r>
              <a:r>
                <a:rPr lang="en-US" sz="1800" dirty="0" err="1" smtClean="0"/>
                <a:t>berikut</a:t>
              </a:r>
              <a:r>
                <a:rPr lang="en-US" sz="1800" dirty="0" smtClean="0"/>
                <a:t>.</a:t>
              </a:r>
              <a:endParaRPr lang="id-ID" sz="1800" dirty="0"/>
            </a:p>
          </p:txBody>
        </p:sp>
        <p:pic>
          <p:nvPicPr>
            <p:cNvPr id="12" name="Picture 11" descr="Berkas:National emblem of Indonesia Garuda Pancasila.sv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029200" y="895350"/>
              <a:ext cx="3429000" cy="37344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6485485" y="4552950"/>
              <a:ext cx="165942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err="1" smtClean="0">
                  <a:hlinkClick r:id="rId3"/>
                </a:rPr>
                <a:t>Sumber</a:t>
              </a:r>
              <a:r>
                <a:rPr lang="en-US" sz="1000" dirty="0">
                  <a:hlinkClick r:id="rId3"/>
                </a:rPr>
                <a:t> : en.wikipedia.org</a:t>
              </a:r>
              <a:endParaRPr lang="en-US" sz="100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0" y="-19050"/>
            <a:ext cx="8618483" cy="1099847"/>
            <a:chOff x="0" y="78273"/>
            <a:chExt cx="8618483" cy="1099847"/>
          </a:xfrm>
        </p:grpSpPr>
        <p:sp>
          <p:nvSpPr>
            <p:cNvPr id="16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9" name="テキスト プレースホルダー 6"/>
            <p:cNvSpPr txBox="1">
              <a:spLocks/>
            </p:cNvSpPr>
            <p:nvPr/>
          </p:nvSpPr>
          <p:spPr>
            <a:xfrm>
              <a:off x="1066800" y="78273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it-IT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Substansi Hak dan Kewajiban Asasi Manusia dalam Pancasila</a:t>
              </a:r>
            </a:p>
          </p:txBody>
        </p:sp>
        <p:sp>
          <p:nvSpPr>
            <p:cNvPr id="20" name="正方形/長方形 15"/>
            <p:cNvSpPr/>
            <p:nvPr/>
          </p:nvSpPr>
          <p:spPr>
            <a:xfrm flipV="1">
              <a:off x="1205552" y="1034729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1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B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4593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2400" y="1159070"/>
            <a:ext cx="8728841" cy="3641530"/>
            <a:chOff x="152400" y="1159070"/>
            <a:chExt cx="8728841" cy="364153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23201"/>
            <a:stretch/>
          </p:blipFill>
          <p:spPr>
            <a:xfrm>
              <a:off x="2853558" y="1159070"/>
              <a:ext cx="6027683" cy="345308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TextBox 11"/>
            <p:cNvSpPr txBox="1"/>
            <p:nvPr/>
          </p:nvSpPr>
          <p:spPr>
            <a:xfrm>
              <a:off x="6896100" y="4554379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</a:t>
              </a:r>
              <a:r>
                <a:rPr lang="id-ID" sz="1000" dirty="0"/>
                <a:t>umber: flickr.com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2400" y="1848981"/>
              <a:ext cx="2590800" cy="22467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2000" dirty="0"/>
                <a:t>Perwujudan nilai </a:t>
              </a:r>
              <a:r>
                <a:rPr lang="id-ID" sz="2000" dirty="0" smtClean="0"/>
                <a:t>instrumental umumnya </a:t>
              </a:r>
              <a:r>
                <a:rPr lang="id-ID" sz="2000" dirty="0"/>
                <a:t>berbentuk </a:t>
              </a:r>
              <a:r>
                <a:rPr lang="id-ID" sz="2000" dirty="0" smtClean="0"/>
                <a:t>peraturan, mulai </a:t>
              </a:r>
              <a:r>
                <a:rPr lang="id-ID" sz="2000" dirty="0"/>
                <a:t>dari </a:t>
              </a:r>
              <a:r>
                <a:rPr lang="id-ID" sz="2000" dirty="0" smtClean="0"/>
                <a:t>undang-undang dasar </a:t>
              </a:r>
              <a:r>
                <a:rPr lang="id-ID" sz="2000" dirty="0"/>
                <a:t>hingga peraturan daerah.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0" y="78273"/>
            <a:ext cx="8618483" cy="1099847"/>
            <a:chOff x="0" y="78273"/>
            <a:chExt cx="8618483" cy="1099847"/>
          </a:xfrm>
        </p:grpSpPr>
        <p:sp>
          <p:nvSpPr>
            <p:cNvPr id="10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6"/>
            <p:cNvSpPr txBox="1">
              <a:spLocks/>
            </p:cNvSpPr>
            <p:nvPr/>
          </p:nvSpPr>
          <p:spPr>
            <a:xfrm>
              <a:off x="1066800" y="78273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it-IT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Substansi Hak dan Kewajiban Asasi Manusia dalam Pancasila</a:t>
              </a:r>
            </a:p>
          </p:txBody>
        </p:sp>
        <p:sp>
          <p:nvSpPr>
            <p:cNvPr id="17" name="正方形/長方形 15"/>
            <p:cNvSpPr/>
            <p:nvPr/>
          </p:nvSpPr>
          <p:spPr>
            <a:xfrm flipV="1">
              <a:off x="1205552" y="1034729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8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B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635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28600" y="1138922"/>
            <a:ext cx="8742854" cy="3935194"/>
            <a:chOff x="228600" y="1138922"/>
            <a:chExt cx="8742854" cy="3935194"/>
          </a:xfrm>
        </p:grpSpPr>
        <p:sp>
          <p:nvSpPr>
            <p:cNvPr id="12" name="TextBox 11"/>
            <p:cNvSpPr txBox="1"/>
            <p:nvPr/>
          </p:nvSpPr>
          <p:spPr>
            <a:xfrm rot="16200000">
              <a:off x="7933944" y="336041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</a:t>
              </a:r>
              <a:r>
                <a:rPr lang="id-ID" sz="1000" dirty="0"/>
                <a:t>umber: flickr.com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28600" y="2083534"/>
              <a:ext cx="2603925" cy="163121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2000" dirty="0"/>
                <a:t>Nilai praksis terwujud </a:t>
              </a:r>
              <a:r>
                <a:rPr lang="id-ID" sz="2000" dirty="0" smtClean="0"/>
                <a:t>pada penerapan </a:t>
              </a:r>
              <a:r>
                <a:rPr lang="id-ID" sz="2000" dirty="0"/>
                <a:t>nilai-nilai </a:t>
              </a:r>
              <a:r>
                <a:rPr lang="id-ID" sz="2000" dirty="0" smtClean="0"/>
                <a:t>Pancasila, baik </a:t>
              </a:r>
              <a:r>
                <a:rPr lang="id-ID" sz="2000" dirty="0"/>
                <a:t>secara tertulis </a:t>
              </a:r>
              <a:r>
                <a:rPr lang="id-ID" sz="2000" dirty="0" smtClean="0"/>
                <a:t>maupun tidak </a:t>
              </a:r>
              <a:r>
                <a:rPr lang="id-ID" sz="2000" dirty="0"/>
                <a:t>tertulis.</a:t>
              </a: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1138922"/>
              <a:ext cx="5879506" cy="393519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78273"/>
            <a:ext cx="8618483" cy="1099847"/>
            <a:chOff x="0" y="78273"/>
            <a:chExt cx="8618483" cy="1099847"/>
          </a:xfrm>
        </p:grpSpPr>
        <p:sp>
          <p:nvSpPr>
            <p:cNvPr id="13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6"/>
            <p:cNvSpPr txBox="1">
              <a:spLocks/>
            </p:cNvSpPr>
            <p:nvPr/>
          </p:nvSpPr>
          <p:spPr>
            <a:xfrm>
              <a:off x="1066800" y="78273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it-IT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Substansi Hak dan Kewajiban Asasi Manusia dalam Pancasila</a:t>
              </a:r>
            </a:p>
          </p:txBody>
        </p:sp>
        <p:sp>
          <p:nvSpPr>
            <p:cNvPr id="17" name="正方形/長方形 15"/>
            <p:cNvSpPr/>
            <p:nvPr/>
          </p:nvSpPr>
          <p:spPr>
            <a:xfrm flipV="1">
              <a:off x="1205552" y="1034729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8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B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700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36420" y="895350"/>
            <a:ext cx="7516980" cy="3711396"/>
            <a:chOff x="636420" y="895350"/>
            <a:chExt cx="7516980" cy="3711396"/>
          </a:xfrm>
        </p:grpSpPr>
        <p:pic>
          <p:nvPicPr>
            <p:cNvPr id="15" name="Picture 2" descr="Teacher with a blackboard design Free Vector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336" r="979" b="33774"/>
            <a:stretch/>
          </p:blipFill>
          <p:spPr bwMode="auto">
            <a:xfrm>
              <a:off x="636420" y="895350"/>
              <a:ext cx="7516980" cy="37113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3962400" y="1597045"/>
              <a:ext cx="3048000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2300" dirty="0" smtClean="0">
                  <a:solidFill>
                    <a:schemeClr val="bg1"/>
                  </a:solidFill>
                </a:rPr>
                <a:t>Taukah kamu apa yang dimaksud dengan </a:t>
              </a:r>
              <a:r>
                <a:rPr lang="id-ID" sz="2300" b="1" dirty="0" smtClean="0">
                  <a:solidFill>
                    <a:schemeClr val="bg1"/>
                  </a:solidFill>
                </a:rPr>
                <a:t>pelanggaran HAM</a:t>
              </a:r>
              <a:r>
                <a:rPr lang="en-US" sz="2300" b="1" dirty="0" smtClean="0">
                  <a:solidFill>
                    <a:schemeClr val="bg1"/>
                  </a:solidFill>
                </a:rPr>
                <a:t>?</a:t>
              </a:r>
              <a:endParaRPr lang="id-ID" sz="23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0" y="220354"/>
            <a:ext cx="8686800" cy="957766"/>
            <a:chOff x="0" y="220354"/>
            <a:chExt cx="8686800" cy="957766"/>
          </a:xfrm>
        </p:grpSpPr>
        <p:sp>
          <p:nvSpPr>
            <p:cNvPr id="8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1" name="テキスト プレースホルダー 6"/>
            <p:cNvSpPr txBox="1">
              <a:spLocks/>
            </p:cNvSpPr>
            <p:nvPr/>
          </p:nvSpPr>
          <p:spPr>
            <a:xfrm>
              <a:off x="1135117" y="25147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Kasus Pelanggaran Hak Asasi Manusia</a:t>
              </a:r>
            </a:p>
          </p:txBody>
        </p:sp>
        <p:sp>
          <p:nvSpPr>
            <p:cNvPr id="13" name="正方形/長方形 15"/>
            <p:cNvSpPr/>
            <p:nvPr/>
          </p:nvSpPr>
          <p:spPr>
            <a:xfrm flipV="1">
              <a:off x="1205552" y="87630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4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C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5345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72624" y="996002"/>
            <a:ext cx="8835744" cy="3688984"/>
            <a:chOff x="272624" y="996002"/>
            <a:chExt cx="8835744" cy="3688984"/>
          </a:xfrm>
        </p:grpSpPr>
        <p:sp>
          <p:nvSpPr>
            <p:cNvPr id="27" name="TextBox 26"/>
            <p:cNvSpPr txBox="1"/>
            <p:nvPr/>
          </p:nvSpPr>
          <p:spPr>
            <a:xfrm>
              <a:off x="272624" y="1962150"/>
              <a:ext cx="3823126" cy="193899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s-ES" sz="2000" dirty="0" err="1"/>
                <a:t>Pelanggaran</a:t>
              </a:r>
              <a:r>
                <a:rPr lang="es-ES" sz="2000" dirty="0"/>
                <a:t> HAM </a:t>
              </a:r>
              <a:r>
                <a:rPr lang="es-ES" sz="2000" dirty="0" err="1" smtClean="0"/>
                <a:t>meliputi</a:t>
              </a:r>
              <a:r>
                <a:rPr lang="id-ID" sz="2000" dirty="0" smtClean="0"/>
                <a:t> </a:t>
              </a:r>
              <a:r>
                <a:rPr lang="es-ES" sz="2000" dirty="0" err="1" smtClean="0"/>
                <a:t>pelanggaran</a:t>
              </a:r>
              <a:r>
                <a:rPr lang="es-ES" sz="2000" dirty="0" smtClean="0"/>
                <a:t> </a:t>
              </a:r>
              <a:r>
                <a:rPr lang="es-ES" sz="2000" dirty="0" err="1"/>
                <a:t>hak</a:t>
              </a:r>
              <a:r>
                <a:rPr lang="es-ES" sz="2000" dirty="0"/>
                <a:t> </a:t>
              </a:r>
              <a:r>
                <a:rPr lang="es-ES" sz="2000" dirty="0" err="1"/>
                <a:t>asasi</a:t>
              </a:r>
              <a:r>
                <a:rPr lang="es-ES" sz="2000" dirty="0"/>
                <a:t> </a:t>
              </a:r>
              <a:r>
                <a:rPr lang="es-ES" sz="2000" dirty="0" err="1" smtClean="0"/>
                <a:t>manusia</a:t>
              </a:r>
              <a:r>
                <a:rPr lang="id-ID" sz="2000" dirty="0" smtClean="0"/>
                <a:t> </a:t>
              </a:r>
              <a:r>
                <a:rPr lang="es-ES" sz="2000" dirty="0" smtClean="0"/>
                <a:t>yang </a:t>
              </a:r>
              <a:r>
                <a:rPr lang="es-ES" sz="2000" dirty="0" err="1"/>
                <a:t>dapat</a:t>
              </a:r>
              <a:r>
                <a:rPr lang="es-ES" sz="2000" dirty="0"/>
                <a:t> </a:t>
              </a:r>
              <a:r>
                <a:rPr lang="es-ES" sz="2000" dirty="0" err="1"/>
                <a:t>bersifat</a:t>
              </a:r>
              <a:r>
                <a:rPr lang="es-ES" sz="2000" dirty="0"/>
                <a:t> </a:t>
              </a:r>
              <a:r>
                <a:rPr lang="es-ES" sz="2000" dirty="0" err="1" smtClean="0"/>
                <a:t>kejahatan</a:t>
              </a:r>
              <a:r>
                <a:rPr lang="id-ID" sz="2000" dirty="0" smtClean="0"/>
                <a:t> </a:t>
              </a:r>
              <a:r>
                <a:rPr lang="es-ES" sz="2000" dirty="0" err="1" smtClean="0"/>
                <a:t>biasa</a:t>
              </a:r>
              <a:r>
                <a:rPr lang="es-ES" sz="2000" dirty="0" smtClean="0"/>
                <a:t> </a:t>
              </a:r>
              <a:r>
                <a:rPr lang="es-ES" sz="2000" dirty="0"/>
                <a:t>(</a:t>
              </a:r>
              <a:r>
                <a:rPr lang="es-ES" sz="2000" dirty="0" err="1"/>
                <a:t>ordinary</a:t>
              </a:r>
              <a:r>
                <a:rPr lang="es-ES" sz="2000" dirty="0"/>
                <a:t> </a:t>
              </a:r>
              <a:r>
                <a:rPr lang="es-ES" sz="2000" dirty="0" err="1" smtClean="0"/>
                <a:t>crimes</a:t>
              </a:r>
              <a:r>
                <a:rPr lang="es-ES" sz="2000" dirty="0" smtClean="0"/>
                <a:t>)</a:t>
              </a:r>
              <a:r>
                <a:rPr lang="id-ID" sz="2000" dirty="0" smtClean="0"/>
                <a:t> </a:t>
              </a:r>
              <a:r>
                <a:rPr lang="es-ES" sz="2000" dirty="0" smtClean="0"/>
                <a:t>dan </a:t>
              </a:r>
              <a:r>
                <a:rPr lang="es-ES" sz="2000" dirty="0" err="1"/>
                <a:t>kejahatan</a:t>
              </a:r>
              <a:r>
                <a:rPr lang="es-ES" sz="2000" dirty="0"/>
                <a:t> </a:t>
              </a:r>
              <a:r>
                <a:rPr lang="es-ES" sz="2000" dirty="0" err="1"/>
                <a:t>luar</a:t>
              </a:r>
              <a:r>
                <a:rPr lang="es-ES" sz="2000" dirty="0"/>
                <a:t> </a:t>
              </a:r>
              <a:r>
                <a:rPr lang="es-ES" sz="2000" dirty="0" err="1" smtClean="0"/>
                <a:t>biasa</a:t>
              </a:r>
              <a:r>
                <a:rPr lang="id-ID" sz="2000" dirty="0" smtClean="0"/>
                <a:t> </a:t>
              </a:r>
              <a:r>
                <a:rPr lang="es-ES" sz="2000" dirty="0" smtClean="0"/>
                <a:t>(</a:t>
              </a:r>
              <a:r>
                <a:rPr lang="es-ES" sz="2000" i="1" dirty="0" err="1" smtClean="0"/>
                <a:t>extraordinary</a:t>
              </a:r>
              <a:r>
                <a:rPr lang="es-ES" sz="2000" i="1" dirty="0" smtClean="0"/>
                <a:t> </a:t>
              </a:r>
              <a:r>
                <a:rPr lang="es-ES" sz="2000" i="1" dirty="0" err="1"/>
                <a:t>crimes</a:t>
              </a:r>
              <a:r>
                <a:rPr lang="es-ES" sz="2000" dirty="0"/>
                <a:t>).</a:t>
              </a:r>
              <a:endParaRPr lang="en-US" sz="2000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/>
            <a:srcRect l="5263" r="2631"/>
            <a:stretch/>
          </p:blipFill>
          <p:spPr>
            <a:xfrm>
              <a:off x="4388665" y="996002"/>
              <a:ext cx="4473482" cy="3688984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 rot="16200000">
              <a:off x="8070858" y="3284211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flickr.com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220354"/>
            <a:ext cx="8686800" cy="957766"/>
            <a:chOff x="0" y="220354"/>
            <a:chExt cx="8686800" cy="957766"/>
          </a:xfrm>
        </p:grpSpPr>
        <p:sp>
          <p:nvSpPr>
            <p:cNvPr id="11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5" name="テキスト プレースホルダー 6"/>
            <p:cNvSpPr txBox="1">
              <a:spLocks/>
            </p:cNvSpPr>
            <p:nvPr/>
          </p:nvSpPr>
          <p:spPr>
            <a:xfrm>
              <a:off x="1135117" y="25147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Kasus Pelanggaran Hak Asasi Manusia</a:t>
              </a:r>
            </a:p>
          </p:txBody>
        </p:sp>
        <p:sp>
          <p:nvSpPr>
            <p:cNvPr id="16" name="正方形/長方形 15"/>
            <p:cNvSpPr/>
            <p:nvPr/>
          </p:nvSpPr>
          <p:spPr>
            <a:xfrm flipV="1">
              <a:off x="1205552" y="87630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C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66700" y="1123950"/>
            <a:ext cx="8783430" cy="3463043"/>
            <a:chOff x="266700" y="1123950"/>
            <a:chExt cx="8783430" cy="3463043"/>
          </a:xfrm>
        </p:grpSpPr>
        <p:sp>
          <p:nvSpPr>
            <p:cNvPr id="27" name="TextBox 26"/>
            <p:cNvSpPr txBox="1"/>
            <p:nvPr/>
          </p:nvSpPr>
          <p:spPr>
            <a:xfrm>
              <a:off x="304800" y="1885950"/>
              <a:ext cx="4606158" cy="261610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marL="342900" indent="-342900">
                <a:spcBef>
                  <a:spcPts val="600"/>
                </a:spcBef>
                <a:buAutoNum type="arabicPeriod"/>
              </a:pPr>
              <a:r>
                <a:rPr lang="es-ES" sz="1800" dirty="0" err="1" smtClean="0"/>
                <a:t>Tidak</a:t>
              </a:r>
              <a:r>
                <a:rPr lang="es-ES" sz="1800" dirty="0" smtClean="0"/>
                <a:t> </a:t>
              </a:r>
              <a:r>
                <a:rPr lang="es-ES" sz="1800" dirty="0" err="1"/>
                <a:t>seimbangnya</a:t>
              </a:r>
              <a:r>
                <a:rPr lang="es-ES" sz="1800" dirty="0"/>
                <a:t> </a:t>
              </a:r>
              <a:r>
                <a:rPr lang="es-ES" sz="1800" dirty="0" err="1"/>
                <a:t>pelaksanaan</a:t>
              </a:r>
              <a:r>
                <a:rPr lang="es-ES" sz="1800" dirty="0"/>
                <a:t> </a:t>
              </a:r>
              <a:r>
                <a:rPr lang="es-ES" sz="1800" dirty="0" err="1"/>
                <a:t>hak</a:t>
              </a:r>
              <a:r>
                <a:rPr lang="es-ES" sz="1800" dirty="0"/>
                <a:t> </a:t>
              </a:r>
              <a:r>
                <a:rPr lang="es-ES" sz="1800" dirty="0" err="1"/>
                <a:t>asasi</a:t>
              </a:r>
              <a:r>
                <a:rPr lang="es-ES" sz="1800" dirty="0"/>
                <a:t> dan </a:t>
              </a:r>
              <a:r>
                <a:rPr lang="es-ES" sz="1800" dirty="0" err="1" smtClean="0"/>
                <a:t>kewajiban</a:t>
              </a:r>
              <a:r>
                <a:rPr lang="id-ID" sz="1800" dirty="0" smtClean="0"/>
                <a:t> </a:t>
              </a:r>
              <a:r>
                <a:rPr lang="es-ES" sz="1800" dirty="0" err="1" smtClean="0"/>
                <a:t>asasi</a:t>
              </a:r>
              <a:r>
                <a:rPr lang="es-ES" sz="1800" dirty="0" smtClean="0"/>
                <a:t>.</a:t>
              </a:r>
            </a:p>
            <a:p>
              <a:pPr marL="342900" indent="-342900">
                <a:spcBef>
                  <a:spcPts val="600"/>
                </a:spcBef>
                <a:buFontTx/>
                <a:buAutoNum type="arabicPeriod"/>
              </a:pPr>
              <a:r>
                <a:rPr lang="es-ES" sz="1800" dirty="0" err="1" smtClean="0"/>
                <a:t>Belum</a:t>
              </a:r>
              <a:r>
                <a:rPr lang="es-ES" sz="1800" dirty="0" smtClean="0"/>
                <a:t> </a:t>
              </a:r>
              <a:r>
                <a:rPr lang="es-ES" sz="1800" dirty="0" err="1"/>
                <a:t>adanya</a:t>
              </a:r>
              <a:r>
                <a:rPr lang="es-ES" sz="1800" dirty="0"/>
                <a:t> </a:t>
              </a:r>
              <a:r>
                <a:rPr lang="es-ES" sz="1800" dirty="0" err="1"/>
                <a:t>kesepahaman</a:t>
              </a:r>
              <a:r>
                <a:rPr lang="es-ES" sz="1800" dirty="0"/>
                <a:t> dan </a:t>
              </a:r>
              <a:r>
                <a:rPr lang="es-ES" sz="1800" dirty="0" err="1"/>
                <a:t>kesamaan</a:t>
              </a:r>
              <a:r>
                <a:rPr lang="es-ES" sz="1800" dirty="0"/>
                <a:t> </a:t>
              </a:r>
              <a:r>
                <a:rPr lang="es-ES" sz="1800" dirty="0" err="1"/>
                <a:t>mengenai</a:t>
              </a:r>
              <a:r>
                <a:rPr lang="es-ES" sz="1800" dirty="0"/>
                <a:t> </a:t>
              </a:r>
              <a:r>
                <a:rPr lang="es-ES" sz="1800" dirty="0" err="1"/>
                <a:t>konsep</a:t>
              </a:r>
              <a:r>
                <a:rPr lang="id-ID" sz="1800" dirty="0"/>
                <a:t> </a:t>
              </a:r>
              <a:r>
                <a:rPr lang="es-ES" sz="1800" dirty="0" smtClean="0"/>
                <a:t>HAM.</a:t>
              </a:r>
            </a:p>
            <a:p>
              <a:pPr marL="342900" indent="-342900">
                <a:spcBef>
                  <a:spcPts val="600"/>
                </a:spcBef>
                <a:buFontTx/>
                <a:buAutoNum type="arabicPeriod"/>
              </a:pPr>
              <a:r>
                <a:rPr lang="id-ID" sz="1800" dirty="0"/>
                <a:t>Sikap </a:t>
              </a:r>
              <a:r>
                <a:rPr lang="id-ID" sz="1800" dirty="0" smtClean="0"/>
                <a:t>individualism</a:t>
              </a:r>
              <a:endParaRPr lang="en-US" sz="1800" dirty="0" smtClean="0"/>
            </a:p>
            <a:p>
              <a:pPr marL="342900" indent="-342900">
                <a:spcBef>
                  <a:spcPts val="600"/>
                </a:spcBef>
                <a:buFontTx/>
                <a:buAutoNum type="arabicPeriod"/>
              </a:pPr>
              <a:r>
                <a:rPr lang="fi-FI" sz="1800" dirty="0"/>
                <a:t>Kurangnya kesadaran tentang Hak Asasi Manusia</a:t>
              </a:r>
            </a:p>
            <a:p>
              <a:pPr marL="342900" indent="-342900">
                <a:spcBef>
                  <a:spcPts val="600"/>
                </a:spcBef>
                <a:buFontTx/>
                <a:buAutoNum type="arabicPeriod"/>
              </a:pPr>
              <a:r>
                <a:rPr lang="id-ID" sz="1800" dirty="0"/>
                <a:t>Rendahnya sikap </a:t>
              </a:r>
              <a:r>
                <a:rPr lang="id-ID" sz="1800" dirty="0" smtClean="0"/>
                <a:t>toleransi</a:t>
              </a:r>
            </a:p>
          </p:txBody>
        </p:sp>
        <p:sp>
          <p:nvSpPr>
            <p:cNvPr id="2" name="Rectangle 1"/>
            <p:cNvSpPr/>
            <p:nvPr/>
          </p:nvSpPr>
          <p:spPr>
            <a:xfrm>
              <a:off x="266700" y="1123950"/>
              <a:ext cx="6591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" sz="1800" dirty="0" err="1"/>
                <a:t>Faktor</a:t>
              </a:r>
              <a:r>
                <a:rPr lang="es-ES" sz="1800" dirty="0"/>
                <a:t> </a:t>
              </a:r>
              <a:r>
                <a:rPr lang="id-ID" sz="1800" dirty="0"/>
                <a:t>p</a:t>
              </a:r>
              <a:r>
                <a:rPr lang="es-ES" sz="1800" dirty="0" err="1"/>
                <a:t>enyebab</a:t>
              </a:r>
              <a:r>
                <a:rPr lang="es-ES" sz="1800" dirty="0"/>
                <a:t> </a:t>
              </a:r>
              <a:r>
                <a:rPr lang="es-ES" sz="1800" dirty="0" err="1"/>
                <a:t>pelanggaran</a:t>
              </a:r>
              <a:r>
                <a:rPr lang="es-ES" sz="1800" dirty="0"/>
                <a:t> HAM</a:t>
              </a:r>
              <a:r>
                <a:rPr lang="id-ID" sz="1800" dirty="0"/>
                <a:t> </a:t>
              </a:r>
              <a:r>
                <a:rPr lang="es-ES" sz="1800" dirty="0"/>
                <a:t>yang </a:t>
              </a:r>
              <a:r>
                <a:rPr lang="es-ES" sz="1800" dirty="0" err="1"/>
                <a:t>berasa</a:t>
              </a:r>
              <a:r>
                <a:rPr lang="id-ID" sz="1800" dirty="0"/>
                <a:t>l</a:t>
              </a:r>
              <a:r>
                <a:rPr lang="es-ES" sz="1800" dirty="0"/>
                <a:t> </a:t>
              </a:r>
              <a:r>
                <a:rPr lang="es-ES" sz="1800" dirty="0" err="1"/>
                <a:t>dari</a:t>
              </a:r>
              <a:r>
                <a:rPr lang="es-ES" sz="1800" dirty="0"/>
                <a:t> </a:t>
              </a:r>
              <a:r>
                <a:rPr lang="es-ES" sz="1800" b="1" dirty="0" err="1"/>
                <a:t>dalam</a:t>
              </a:r>
              <a:r>
                <a:rPr lang="es-ES" sz="1800" b="1" dirty="0"/>
                <a:t> </a:t>
              </a:r>
              <a:r>
                <a:rPr lang="es-ES" sz="1800" b="1" dirty="0" err="1"/>
                <a:t>diri</a:t>
              </a:r>
              <a:r>
                <a:rPr lang="id-ID" sz="1800" b="1" dirty="0"/>
                <a:t> </a:t>
              </a:r>
              <a:r>
                <a:rPr lang="es-ES" sz="1800" dirty="0" err="1" smtClean="0"/>
                <a:t>seseorang</a:t>
              </a:r>
              <a:r>
                <a:rPr lang="id-ID" sz="1800" dirty="0" smtClean="0"/>
                <a:t> adalah:</a:t>
              </a:r>
              <a:endParaRPr lang="es-ES" sz="1800" dirty="0"/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 cstate="print">
              <a:clrChange>
                <a:clrFrom>
                  <a:srgbClr val="FAFEFF"/>
                </a:clrFrom>
                <a:clrTo>
                  <a:srgbClr val="FAFE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29200" y="1483902"/>
              <a:ext cx="4020930" cy="3069048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6553200" y="434077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1000" dirty="0"/>
                <a:t>Sumber: </a:t>
              </a:r>
              <a:r>
                <a:rPr lang="id-ID" sz="1000" dirty="0" smtClean="0"/>
                <a:t>freepik.com</a:t>
              </a:r>
              <a:endParaRPr lang="id-ID" sz="1000" dirty="0"/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0" y="133350"/>
            <a:ext cx="8686800" cy="957766"/>
            <a:chOff x="0" y="220354"/>
            <a:chExt cx="8686800" cy="957766"/>
          </a:xfrm>
        </p:grpSpPr>
        <p:sp>
          <p:nvSpPr>
            <p:cNvPr id="32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35" name="テキスト プレースホルダー 6"/>
            <p:cNvSpPr txBox="1">
              <a:spLocks/>
            </p:cNvSpPr>
            <p:nvPr/>
          </p:nvSpPr>
          <p:spPr>
            <a:xfrm>
              <a:off x="1135117" y="25147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Kasus Pelanggaran Hak Asasi Manusia</a:t>
              </a:r>
            </a:p>
          </p:txBody>
        </p:sp>
        <p:sp>
          <p:nvSpPr>
            <p:cNvPr id="36" name="正方形/長方形 15"/>
            <p:cNvSpPr/>
            <p:nvPr/>
          </p:nvSpPr>
          <p:spPr>
            <a:xfrm flipV="1">
              <a:off x="1205552" y="87630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3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C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5947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466"/>
          <a:stretch/>
        </p:blipFill>
        <p:spPr>
          <a:xfrm>
            <a:off x="0" y="76200"/>
            <a:ext cx="6367550" cy="4705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243659" y="4442996"/>
            <a:ext cx="1828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S</a:t>
            </a:r>
            <a:r>
              <a:rPr lang="id-ID" sz="1000" dirty="0" smtClean="0"/>
              <a:t>umber: </a:t>
            </a:r>
            <a:r>
              <a:rPr lang="id-ID" sz="1000" dirty="0"/>
              <a:t>flickr.com</a:t>
            </a:r>
            <a:endParaRPr lang="id-ID" sz="1000" dirty="0" smtClean="0"/>
          </a:p>
        </p:txBody>
      </p:sp>
      <p:grpSp>
        <p:nvGrpSpPr>
          <p:cNvPr id="13" name="Group 12"/>
          <p:cNvGrpSpPr/>
          <p:nvPr/>
        </p:nvGrpSpPr>
        <p:grpSpPr>
          <a:xfrm>
            <a:off x="6405650" y="-247650"/>
            <a:ext cx="2319250" cy="701868"/>
            <a:chOff x="6705600" y="-247650"/>
            <a:chExt cx="1981200" cy="701868"/>
          </a:xfrm>
          <a:solidFill>
            <a:schemeClr val="accent1">
              <a:lumMod val="75000"/>
            </a:schemeClr>
          </a:solidFill>
        </p:grpSpPr>
        <p:sp>
          <p:nvSpPr>
            <p:cNvPr id="14" name="Rounded Rectangle 13"/>
            <p:cNvSpPr/>
            <p:nvPr/>
          </p:nvSpPr>
          <p:spPr>
            <a:xfrm>
              <a:off x="6705600" y="-247650"/>
              <a:ext cx="1981200" cy="701868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850104" y="57150"/>
              <a:ext cx="1692190" cy="33855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alibri" pitchFamily="34" charset="0"/>
                  <a:ea typeface="Tahoma" pitchFamily="34" charset="0"/>
                  <a:cs typeface="Calibri" pitchFamily="34" charset="0"/>
                </a:rPr>
                <a:t>Tujuan</a:t>
              </a:r>
              <a:r>
                <a:rPr lang="en-US" sz="1600" b="1" dirty="0">
                  <a:solidFill>
                    <a:schemeClr val="bg1"/>
                  </a:solidFill>
                  <a:latin typeface="Calibri" pitchFamily="34" charset="0"/>
                  <a:ea typeface="Tahoma" pitchFamily="34" charset="0"/>
                  <a:cs typeface="Calibri" pitchFamily="34" charset="0"/>
                </a:rPr>
                <a:t> </a:t>
              </a:r>
              <a:r>
                <a:rPr lang="en-US" sz="1600" b="1" dirty="0" err="1">
                  <a:solidFill>
                    <a:schemeClr val="bg1"/>
                  </a:solidFill>
                  <a:latin typeface="Calibri" pitchFamily="34" charset="0"/>
                  <a:ea typeface="Tahoma" pitchFamily="34" charset="0"/>
                  <a:cs typeface="Calibri" pitchFamily="34" charset="0"/>
                </a:rPr>
                <a:t>Pembelajaran</a:t>
              </a:r>
              <a:endParaRPr lang="en-US" sz="1600" b="1" dirty="0">
                <a:solidFill>
                  <a:schemeClr val="bg1"/>
                </a:solidFill>
                <a:latin typeface="Calibri" pitchFamily="34" charset="0"/>
                <a:ea typeface="Tahoma" pitchFamily="34" charset="0"/>
                <a:cs typeface="Calibri" pitchFamily="34" charset="0"/>
              </a:endParaRPr>
            </a:p>
          </p:txBody>
        </p:sp>
      </p:grpSp>
      <p:sp>
        <p:nvSpPr>
          <p:cNvPr id="16" name="Rectangle 15"/>
          <p:cNvSpPr/>
          <p:nvPr/>
        </p:nvSpPr>
        <p:spPr>
          <a:xfrm>
            <a:off x="6072459" y="595789"/>
            <a:ext cx="291914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2187" indent="-232187">
              <a:buFont typeface="Arial" pitchFamily="34" charset="0"/>
              <a:buChar char="•"/>
            </a:pPr>
            <a:r>
              <a:rPr lang="id-ID" sz="1400" dirty="0"/>
              <a:t>menghargai hak asasi manusia berdasarkan perspektif Pancasila sebagai anugerah Tuhan Yang Maha Esa;</a:t>
            </a:r>
          </a:p>
          <a:p>
            <a:pPr marL="232187" indent="-232187">
              <a:buFont typeface="Arial" pitchFamily="34" charset="0"/>
              <a:buChar char="•"/>
            </a:pPr>
            <a:r>
              <a:rPr lang="id-ID" sz="1400" dirty="0"/>
              <a:t>bersikap peduli terhadap hak asasi manusia berdasarkan perspektif Pancasila dalam kehidupan berbangsa dan bernegara;</a:t>
            </a:r>
          </a:p>
          <a:p>
            <a:pPr marL="232187" indent="-232187">
              <a:buFont typeface="Arial" pitchFamily="34" charset="0"/>
              <a:buChar char="•"/>
            </a:pPr>
            <a:r>
              <a:rPr lang="id-ID" sz="1400" dirty="0"/>
              <a:t>menganalisis pelanggaran hak asasi manusia dalam perspektif Pancasila dalam kehidupan berbangsa dan bernegara; dan</a:t>
            </a:r>
          </a:p>
          <a:p>
            <a:pPr marL="232187" indent="-232187">
              <a:buFont typeface="Arial" pitchFamily="34" charset="0"/>
              <a:buChar char="•"/>
            </a:pPr>
            <a:r>
              <a:rPr lang="id-ID" sz="1400" dirty="0"/>
              <a:t>menyajikan hasil analisis pelanggaran hak asasi manusia dalam perspektif Pancasila dalam kehidupan berbangsa dan bernegara.</a:t>
            </a:r>
            <a:endParaRPr lang="en-US" sz="1400" dirty="0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862022" y="3916340"/>
            <a:ext cx="3505200" cy="461665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Arial" charset="0"/>
              </a:defRPr>
            </a:lvl9pPr>
          </a:lstStyle>
          <a:p>
            <a:pPr algn="ctr"/>
            <a:r>
              <a:rPr lang="sv-SE" sz="2400" b="1" dirty="0"/>
              <a:t>HAK ASASI MANUSIA</a:t>
            </a:r>
          </a:p>
        </p:txBody>
      </p:sp>
      <p:grpSp>
        <p:nvGrpSpPr>
          <p:cNvPr id="18" name="Group 17"/>
          <p:cNvGrpSpPr>
            <a:grpSpLocks/>
          </p:cNvGrpSpPr>
          <p:nvPr/>
        </p:nvGrpSpPr>
        <p:grpSpPr bwMode="auto">
          <a:xfrm>
            <a:off x="1847850" y="3340205"/>
            <a:ext cx="1914150" cy="632022"/>
            <a:chOff x="3276600" y="336703"/>
            <a:chExt cx="2362200" cy="1306442"/>
          </a:xfrm>
        </p:grpSpPr>
        <p:grpSp>
          <p:nvGrpSpPr>
            <p:cNvPr id="19" name="Group 18"/>
            <p:cNvGrpSpPr/>
            <p:nvPr/>
          </p:nvGrpSpPr>
          <p:grpSpPr>
            <a:xfrm>
              <a:off x="3276600" y="425802"/>
              <a:ext cx="2362200" cy="1217343"/>
              <a:chOff x="3276600" y="425802"/>
              <a:chExt cx="2362200" cy="1217343"/>
            </a:xfrm>
            <a:solidFill>
              <a:schemeClr val="bg1">
                <a:lumMod val="50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21" name="Rectangle 20"/>
              <p:cNvSpPr/>
              <p:nvPr/>
            </p:nvSpPr>
            <p:spPr>
              <a:xfrm>
                <a:off x="3276600" y="425802"/>
                <a:ext cx="2362200" cy="850547"/>
              </a:xfrm>
              <a:prstGeom prst="rect">
                <a:avLst/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  <p:sp>
            <p:nvSpPr>
              <p:cNvPr id="24" name="Isosceles Triangle 23"/>
              <p:cNvSpPr/>
              <p:nvPr/>
            </p:nvSpPr>
            <p:spPr>
              <a:xfrm rot="10800000">
                <a:off x="4973047" y="1233219"/>
                <a:ext cx="428366" cy="409926"/>
              </a:xfrm>
              <a:prstGeom prst="triangle">
                <a:avLst/>
              </a:prstGeom>
              <a:solidFill>
                <a:srgbClr val="CC33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>
                <a:defPPr>
                  <a:defRPr lang="en-US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/>
              </a:p>
            </p:txBody>
          </p:sp>
        </p:grpSp>
        <p:sp>
          <p:nvSpPr>
            <p:cNvPr id="20" name="Rectangle 19"/>
            <p:cNvSpPr>
              <a:spLocks noChangeArrowheads="1"/>
            </p:cNvSpPr>
            <p:nvPr/>
          </p:nvSpPr>
          <p:spPr bwMode="auto">
            <a:xfrm>
              <a:off x="3352800" y="336703"/>
              <a:ext cx="2209801" cy="954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charset="0"/>
                  <a:ea typeface="+mn-ea"/>
                  <a:cs typeface="Arial" charset="0"/>
                </a:defRPr>
              </a:lvl9pPr>
            </a:lstStyle>
            <a:p>
              <a:pPr algn="ctr" eaLnBrk="1" hangingPunct="1"/>
              <a:r>
                <a:rPr lang="en-US" altLang="en-US" sz="2400" b="1" dirty="0" smtClean="0">
                  <a:solidFill>
                    <a:schemeClr val="bg1"/>
                  </a:solidFill>
                </a:rPr>
                <a:t>BAB 1</a:t>
              </a:r>
              <a:endParaRPr lang="en-US" altLang="en-US" sz="24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8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4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214951" y="928048"/>
            <a:ext cx="8929049" cy="3910652"/>
            <a:chOff x="214951" y="928048"/>
            <a:chExt cx="8929049" cy="3910652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/>
            <a:srcRect l="1487" r="12211"/>
            <a:stretch/>
          </p:blipFill>
          <p:spPr>
            <a:xfrm>
              <a:off x="3624901" y="928048"/>
              <a:ext cx="5290283" cy="3910652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/>
          </p:nvSpPr>
          <p:spPr>
            <a:xfrm>
              <a:off x="214951" y="1657350"/>
              <a:ext cx="3747449" cy="281615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s-ES" sz="1800" dirty="0" err="1"/>
                <a:t>Faktor</a:t>
              </a:r>
              <a:r>
                <a:rPr lang="es-ES" sz="1800" dirty="0"/>
                <a:t> </a:t>
              </a:r>
              <a:r>
                <a:rPr lang="es-ES" sz="1800" dirty="0" err="1"/>
                <a:t>penyebab</a:t>
              </a:r>
              <a:r>
                <a:rPr lang="es-ES" sz="1800" dirty="0"/>
                <a:t> </a:t>
              </a:r>
              <a:r>
                <a:rPr lang="es-ES" sz="1800" dirty="0" err="1"/>
                <a:t>pelanggaran</a:t>
              </a:r>
              <a:r>
                <a:rPr lang="es-ES" sz="1800" dirty="0"/>
                <a:t> HAM yang </a:t>
              </a:r>
              <a:r>
                <a:rPr lang="es-ES" sz="1800" dirty="0" err="1"/>
                <a:t>berasal</a:t>
              </a:r>
              <a:r>
                <a:rPr lang="es-ES" sz="1800" dirty="0"/>
                <a:t> </a:t>
              </a:r>
              <a:r>
                <a:rPr lang="es-ES" sz="1800" dirty="0" err="1"/>
                <a:t>dari</a:t>
              </a:r>
              <a:r>
                <a:rPr lang="es-ES" sz="1800" dirty="0"/>
                <a:t> </a:t>
              </a:r>
              <a:r>
                <a:rPr lang="id-ID" sz="1800" b="1" dirty="0" smtClean="0"/>
                <a:t>luar</a:t>
              </a:r>
              <a:r>
                <a:rPr lang="es-ES" sz="1800" b="1" dirty="0" smtClean="0"/>
                <a:t> </a:t>
              </a:r>
              <a:r>
                <a:rPr lang="es-ES" sz="1800" b="1" dirty="0" err="1"/>
                <a:t>diri</a:t>
              </a:r>
              <a:r>
                <a:rPr lang="es-ES" sz="1800" b="1" dirty="0"/>
                <a:t> </a:t>
              </a:r>
              <a:r>
                <a:rPr lang="es-ES" sz="1800" dirty="0" err="1"/>
                <a:t>seseorang</a:t>
              </a:r>
              <a:r>
                <a:rPr lang="es-ES" sz="1800" dirty="0"/>
                <a:t> </a:t>
              </a:r>
              <a:r>
                <a:rPr lang="es-ES" sz="1800" dirty="0" err="1"/>
                <a:t>adalah</a:t>
              </a:r>
              <a:r>
                <a:rPr lang="es-ES" sz="1800" dirty="0"/>
                <a:t>:</a:t>
              </a:r>
            </a:p>
            <a:p>
              <a:pPr marL="266700" indent="-266700">
                <a:spcBef>
                  <a:spcPts val="600"/>
                </a:spcBef>
                <a:buFont typeface="+mj-lt"/>
                <a:buAutoNum type="arabicPeriod"/>
              </a:pPr>
              <a:r>
                <a:rPr lang="es-ES" sz="1800" dirty="0" err="1" smtClean="0"/>
                <a:t>Lemahnya</a:t>
              </a:r>
              <a:r>
                <a:rPr lang="es-ES" sz="1800" dirty="0" smtClean="0"/>
                <a:t> </a:t>
              </a:r>
              <a:r>
                <a:rPr lang="es-ES" sz="1800" dirty="0"/>
                <a:t>dan </a:t>
              </a:r>
              <a:r>
                <a:rPr lang="es-ES" sz="1800" dirty="0" err="1"/>
                <a:t>kurang</a:t>
              </a:r>
              <a:r>
                <a:rPr lang="es-ES" sz="1800" dirty="0"/>
                <a:t> </a:t>
              </a:r>
              <a:r>
                <a:rPr lang="es-ES" sz="1800" dirty="0" err="1"/>
                <a:t>berfungsinya</a:t>
              </a:r>
              <a:r>
                <a:rPr lang="es-ES" sz="1800" dirty="0"/>
                <a:t> </a:t>
              </a:r>
              <a:r>
                <a:rPr lang="es-ES" sz="1800" dirty="0" err="1" smtClean="0"/>
                <a:t>lembaga-lembaga</a:t>
              </a:r>
              <a:r>
                <a:rPr lang="id-ID" sz="1800" dirty="0"/>
                <a:t> </a:t>
              </a:r>
              <a:r>
                <a:rPr lang="es-ES" sz="1800" dirty="0" err="1" smtClean="0"/>
                <a:t>penegak</a:t>
              </a:r>
              <a:r>
                <a:rPr lang="es-ES" sz="1800" dirty="0" smtClean="0"/>
                <a:t> </a:t>
              </a:r>
              <a:r>
                <a:rPr lang="es-ES" sz="1800" dirty="0" err="1"/>
                <a:t>hukum</a:t>
              </a:r>
              <a:r>
                <a:rPr lang="es-ES" sz="1800" dirty="0" smtClean="0"/>
                <a:t>.</a:t>
              </a:r>
              <a:endParaRPr lang="id-ID" sz="1800" dirty="0" smtClean="0"/>
            </a:p>
            <a:p>
              <a:pPr marL="266700" indent="-266700">
                <a:spcBef>
                  <a:spcPts val="600"/>
                </a:spcBef>
                <a:buFont typeface="+mj-lt"/>
                <a:buAutoNum type="arabicPeriod"/>
              </a:pPr>
              <a:r>
                <a:rPr lang="en-US" sz="1800" dirty="0" err="1" smtClean="0"/>
                <a:t>Penyalahgunaan</a:t>
              </a:r>
              <a:r>
                <a:rPr lang="en-US" sz="1800" dirty="0" smtClean="0"/>
                <a:t> </a:t>
              </a:r>
              <a:r>
                <a:rPr lang="en-US" sz="1800" dirty="0" err="1" smtClean="0"/>
                <a:t>kekuasaan</a:t>
              </a:r>
              <a:endParaRPr lang="id-ID" sz="1800" dirty="0" smtClean="0"/>
            </a:p>
            <a:p>
              <a:pPr marL="266700" indent="-266700">
                <a:spcBef>
                  <a:spcPts val="600"/>
                </a:spcBef>
                <a:buFont typeface="+mj-lt"/>
                <a:buAutoNum type="arabicPeriod"/>
              </a:pPr>
              <a:r>
                <a:rPr lang="en-US" sz="1800" dirty="0" err="1" smtClean="0"/>
                <a:t>Penyalahgunaan</a:t>
              </a:r>
              <a:r>
                <a:rPr lang="en-US" sz="1800" dirty="0" smtClean="0"/>
                <a:t> </a:t>
              </a:r>
              <a:r>
                <a:rPr lang="en-US" sz="1800" dirty="0" err="1"/>
                <a:t>kemajuan</a:t>
              </a:r>
              <a:r>
                <a:rPr lang="en-US" sz="1800" dirty="0"/>
                <a:t> </a:t>
              </a:r>
              <a:r>
                <a:rPr lang="en-US" sz="1800" dirty="0" err="1"/>
                <a:t>teknologi</a:t>
              </a:r>
              <a:endParaRPr lang="en-US" sz="1800" dirty="0"/>
            </a:p>
          </p:txBody>
        </p:sp>
        <p:sp>
          <p:nvSpPr>
            <p:cNvPr id="8" name="TextBox 7"/>
            <p:cNvSpPr txBox="1"/>
            <p:nvPr/>
          </p:nvSpPr>
          <p:spPr>
            <a:xfrm rot="16200000">
              <a:off x="8106490" y="328421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</a:t>
              </a:r>
              <a:r>
                <a:rPr lang="id-ID" sz="1000" dirty="0"/>
                <a:t>umber: shutterstock.com</a:t>
              </a: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133350"/>
            <a:ext cx="8686800" cy="957766"/>
            <a:chOff x="0" y="220354"/>
            <a:chExt cx="8686800" cy="957766"/>
          </a:xfrm>
        </p:grpSpPr>
        <p:sp>
          <p:nvSpPr>
            <p:cNvPr id="11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5" name="テキスト プレースホルダー 6"/>
            <p:cNvSpPr txBox="1">
              <a:spLocks/>
            </p:cNvSpPr>
            <p:nvPr/>
          </p:nvSpPr>
          <p:spPr>
            <a:xfrm>
              <a:off x="1135117" y="25147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Kasus Pelanggaran Hak Asasi Manusia</a:t>
              </a:r>
            </a:p>
          </p:txBody>
        </p:sp>
        <p:sp>
          <p:nvSpPr>
            <p:cNvPr id="16" name="正方形/長方形 15"/>
            <p:cNvSpPr/>
            <p:nvPr/>
          </p:nvSpPr>
          <p:spPr>
            <a:xfrm flipV="1">
              <a:off x="1205552" y="87630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C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54785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3074" y="971550"/>
            <a:ext cx="9098547" cy="3756938"/>
            <a:chOff x="63074" y="971550"/>
            <a:chExt cx="9098547" cy="3756938"/>
          </a:xfrm>
        </p:grpSpPr>
        <p:sp>
          <p:nvSpPr>
            <p:cNvPr id="27" name="TextBox 26"/>
            <p:cNvSpPr txBox="1"/>
            <p:nvPr/>
          </p:nvSpPr>
          <p:spPr>
            <a:xfrm>
              <a:off x="63074" y="1844516"/>
              <a:ext cx="3823126" cy="270843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marL="342900" indent="-342900">
                <a:buFont typeface="+mj-lt"/>
                <a:buAutoNum type="arabicPeriod"/>
              </a:pPr>
              <a:r>
                <a:rPr lang="en-US" sz="1700" dirty="0" err="1" smtClean="0"/>
                <a:t>Peristiwa</a:t>
              </a:r>
              <a:r>
                <a:rPr lang="en-US" sz="1700" dirty="0" smtClean="0"/>
                <a:t> </a:t>
              </a:r>
              <a:r>
                <a:rPr lang="en-US" sz="1700" dirty="0" err="1"/>
                <a:t>Tanjung</a:t>
              </a:r>
              <a:r>
                <a:rPr lang="en-US" sz="1700" dirty="0"/>
                <a:t> </a:t>
              </a:r>
              <a:r>
                <a:rPr lang="en-US" sz="1700" dirty="0" err="1"/>
                <a:t>Priok</a:t>
              </a:r>
              <a:r>
                <a:rPr lang="en-US" sz="1700" dirty="0"/>
                <a:t> (1984</a:t>
              </a:r>
              <a:r>
                <a:rPr lang="en-US" sz="1700" dirty="0" smtClean="0"/>
                <a:t>)</a:t>
              </a:r>
              <a:endParaRPr lang="id-ID" sz="1700" dirty="0" smtClean="0"/>
            </a:p>
            <a:p>
              <a:pPr marL="342900" indent="-342900">
                <a:buFont typeface="+mj-lt"/>
                <a:buAutoNum type="arabicPeriod"/>
              </a:pPr>
              <a:r>
                <a:rPr lang="en-US" sz="1700" dirty="0" err="1" smtClean="0"/>
                <a:t>Peristiwa</a:t>
              </a:r>
              <a:r>
                <a:rPr lang="en-US" sz="1700" dirty="0" smtClean="0"/>
                <a:t> </a:t>
              </a:r>
              <a:r>
                <a:rPr lang="en-US" sz="1700" dirty="0"/>
                <a:t>Aceh (1990–1998</a:t>
              </a:r>
              <a:r>
                <a:rPr lang="en-US" sz="1700" dirty="0" smtClean="0"/>
                <a:t>)</a:t>
              </a:r>
              <a:endParaRPr lang="id-ID" sz="1700" dirty="0" smtClean="0"/>
            </a:p>
            <a:p>
              <a:pPr marL="342900" indent="-342900">
                <a:buFont typeface="+mj-lt"/>
                <a:buAutoNum type="arabicPeriod"/>
              </a:pPr>
              <a:r>
                <a:rPr lang="fi-FI" sz="1700" dirty="0" smtClean="0"/>
                <a:t>Kasus </a:t>
              </a:r>
              <a:r>
                <a:rPr lang="fi-FI" sz="1700" dirty="0"/>
                <a:t>terbunuhnya Marsinah (1993</a:t>
              </a:r>
              <a:r>
                <a:rPr lang="fi-FI" sz="1700" dirty="0" smtClean="0"/>
                <a:t>)</a:t>
              </a:r>
              <a:endParaRPr lang="id-ID" sz="1700" dirty="0" smtClean="0"/>
            </a:p>
            <a:p>
              <a:pPr marL="342900" indent="-342900">
                <a:buFont typeface="+mj-lt"/>
                <a:buAutoNum type="arabicPeriod"/>
              </a:pPr>
              <a:r>
                <a:rPr lang="en-US" sz="1700" dirty="0" err="1" smtClean="0"/>
                <a:t>Kasus</a:t>
              </a:r>
              <a:r>
                <a:rPr lang="en-US" sz="1700" dirty="0" smtClean="0"/>
                <a:t> </a:t>
              </a:r>
              <a:r>
                <a:rPr lang="en-US" sz="1700" dirty="0" err="1"/>
                <a:t>terbunuhnya</a:t>
              </a:r>
              <a:r>
                <a:rPr lang="en-US" sz="1700" dirty="0"/>
                <a:t> </a:t>
              </a:r>
              <a:r>
                <a:rPr lang="en-US" sz="1700" dirty="0" err="1"/>
                <a:t>wartawan</a:t>
              </a:r>
              <a:r>
                <a:rPr lang="en-US" sz="1700" dirty="0"/>
                <a:t> </a:t>
              </a:r>
              <a:r>
                <a:rPr lang="en-US" sz="1700" dirty="0" err="1"/>
                <a:t>Udin</a:t>
              </a:r>
              <a:r>
                <a:rPr lang="en-US" sz="1700" dirty="0"/>
                <a:t> (1996</a:t>
              </a:r>
              <a:r>
                <a:rPr lang="en-US" sz="1700" dirty="0" smtClean="0"/>
                <a:t>)</a:t>
              </a:r>
              <a:endParaRPr lang="id-ID" sz="1700" dirty="0" smtClean="0"/>
            </a:p>
            <a:p>
              <a:pPr marL="342900" indent="-342900">
                <a:buFont typeface="+mj-lt"/>
                <a:buAutoNum type="arabicPeriod"/>
              </a:pPr>
              <a:r>
                <a:rPr lang="it-IT" sz="1700" dirty="0" smtClean="0"/>
                <a:t>Tragedi </a:t>
              </a:r>
              <a:r>
                <a:rPr lang="it-IT" sz="1700" dirty="0"/>
                <a:t>Trisakti dan Semanggi tahun </a:t>
              </a:r>
              <a:r>
                <a:rPr lang="it-IT" sz="1700" dirty="0" smtClean="0"/>
                <a:t>1998</a:t>
              </a:r>
              <a:endParaRPr lang="id-ID" sz="1700" dirty="0" smtClean="0"/>
            </a:p>
            <a:p>
              <a:pPr marL="342900" indent="-342900">
                <a:buFont typeface="+mj-lt"/>
                <a:buAutoNum type="arabicPeriod"/>
              </a:pPr>
              <a:r>
                <a:rPr lang="sv-SE" sz="1700" dirty="0" smtClean="0"/>
                <a:t>Peristiwa </a:t>
              </a:r>
              <a:r>
                <a:rPr lang="sv-SE" sz="1700" dirty="0"/>
                <a:t>kekerasan di Timor Timur pascajajak </a:t>
              </a:r>
              <a:r>
                <a:rPr lang="sv-SE" sz="1700" dirty="0" smtClean="0"/>
                <a:t>pendapat</a:t>
              </a:r>
              <a:r>
                <a:rPr lang="id-ID" sz="1700" dirty="0" smtClean="0"/>
                <a:t> </a:t>
              </a:r>
              <a:r>
                <a:rPr lang="sv-SE" sz="1700" dirty="0" smtClean="0"/>
                <a:t>(1999</a:t>
              </a:r>
              <a:r>
                <a:rPr lang="sv-SE" sz="1700" dirty="0"/>
                <a:t>)</a:t>
              </a:r>
              <a:endParaRPr lang="en-US" sz="1700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62400" y="971550"/>
              <a:ext cx="4958606" cy="3756938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 rot="16200000">
              <a:off x="8124111" y="3286840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flickr.com</a:t>
              </a:r>
            </a:p>
          </p:txBody>
        </p:sp>
        <p:sp>
          <p:nvSpPr>
            <p:cNvPr id="3" name="Rectangle 2"/>
            <p:cNvSpPr/>
            <p:nvPr/>
          </p:nvSpPr>
          <p:spPr>
            <a:xfrm>
              <a:off x="76200" y="1101864"/>
              <a:ext cx="3810000" cy="7078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s-ES" sz="2000" dirty="0" err="1"/>
                <a:t>Kasus</a:t>
              </a:r>
              <a:r>
                <a:rPr lang="es-ES" sz="2000" dirty="0"/>
                <a:t> </a:t>
              </a:r>
              <a:r>
                <a:rPr lang="es-ES" sz="2000" dirty="0" err="1"/>
                <a:t>Pelanggaran</a:t>
              </a:r>
              <a:r>
                <a:rPr lang="es-ES" sz="2000" dirty="0"/>
                <a:t> </a:t>
              </a:r>
              <a:r>
                <a:rPr lang="es-ES" sz="2000" dirty="0" err="1"/>
                <a:t>Hak</a:t>
              </a:r>
              <a:r>
                <a:rPr lang="es-ES" sz="2000" dirty="0"/>
                <a:t> </a:t>
              </a:r>
              <a:r>
                <a:rPr lang="es-ES" sz="2000" dirty="0" err="1"/>
                <a:t>Asasi</a:t>
              </a:r>
              <a:r>
                <a:rPr lang="es-ES" sz="2000" dirty="0"/>
                <a:t> </a:t>
              </a:r>
              <a:r>
                <a:rPr lang="es-ES" sz="2000" dirty="0" err="1"/>
                <a:t>Manusia</a:t>
              </a:r>
              <a:r>
                <a:rPr lang="es-ES" sz="2000" dirty="0"/>
                <a:t> di Indonesia</a:t>
              </a:r>
              <a:endParaRPr lang="id-ID" sz="2000" dirty="0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133350"/>
            <a:ext cx="8686800" cy="957766"/>
            <a:chOff x="0" y="220354"/>
            <a:chExt cx="8686800" cy="957766"/>
          </a:xfrm>
        </p:grpSpPr>
        <p:sp>
          <p:nvSpPr>
            <p:cNvPr id="11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5" name="テキスト プレースホルダー 6"/>
            <p:cNvSpPr txBox="1">
              <a:spLocks/>
            </p:cNvSpPr>
            <p:nvPr/>
          </p:nvSpPr>
          <p:spPr>
            <a:xfrm>
              <a:off x="1135117" y="25147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Kasus Pelanggaran Hak Asasi Manusia</a:t>
              </a:r>
            </a:p>
          </p:txBody>
        </p:sp>
        <p:sp>
          <p:nvSpPr>
            <p:cNvPr id="16" name="正方形/長方形 15"/>
            <p:cNvSpPr/>
            <p:nvPr/>
          </p:nvSpPr>
          <p:spPr>
            <a:xfrm flipV="1">
              <a:off x="1205552" y="87630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C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1864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02001" y="966148"/>
            <a:ext cx="8731020" cy="3795038"/>
            <a:chOff x="202001" y="966148"/>
            <a:chExt cx="8731020" cy="379503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907916" y="966148"/>
              <a:ext cx="5778884" cy="3795038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202001" y="1356947"/>
              <a:ext cx="3226999" cy="203132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1800" dirty="0"/>
                <a:t>Pasal 28I Ayat (4) UUD </a:t>
              </a:r>
              <a:r>
                <a:rPr lang="id-ID" sz="1800" dirty="0" smtClean="0"/>
                <a:t>NRI Tahun </a:t>
              </a:r>
              <a:r>
                <a:rPr lang="id-ID" sz="1800" dirty="0"/>
                <a:t>1945 </a:t>
              </a:r>
              <a:r>
                <a:rPr lang="id-ID" sz="1800" dirty="0" smtClean="0"/>
                <a:t>menyatakan bahwa perlindungan, pemajuan</a:t>
              </a:r>
              <a:r>
                <a:rPr lang="id-ID" sz="1800" dirty="0"/>
                <a:t>, penegakan, </a:t>
              </a:r>
              <a:r>
                <a:rPr lang="id-ID" sz="1800" dirty="0" smtClean="0"/>
                <a:t>dan pemenuhan </a:t>
              </a:r>
              <a:r>
                <a:rPr lang="id-ID" sz="1800" dirty="0"/>
                <a:t>HAM </a:t>
              </a:r>
              <a:r>
                <a:rPr lang="id-ID" sz="1800" dirty="0" smtClean="0"/>
                <a:t>adalah tanggung </a:t>
              </a:r>
              <a:r>
                <a:rPr lang="id-ID" sz="1800" dirty="0"/>
                <a:t>jawab </a:t>
              </a:r>
              <a:r>
                <a:rPr lang="id-ID" sz="1800" dirty="0" smtClean="0"/>
                <a:t>negara, terutama </a:t>
              </a:r>
              <a:r>
                <a:rPr lang="id-ID" sz="1800" dirty="0"/>
                <a:t>pemerintah.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 rot="16200000">
              <a:off x="7895511" y="3284212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</a:t>
              </a:r>
              <a:r>
                <a:rPr lang="id-ID" sz="1000" dirty="0"/>
                <a:t>umber: </a:t>
              </a:r>
              <a:r>
                <a:rPr lang="id-ID" sz="1000" dirty="0" smtClean="0"/>
                <a:t>shutterstock.com</a:t>
              </a:r>
              <a:endParaRPr lang="id-ID" sz="1000" dirty="0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0" y="133350"/>
            <a:ext cx="8686800" cy="957766"/>
            <a:chOff x="0" y="220354"/>
            <a:chExt cx="8686800" cy="957766"/>
          </a:xfrm>
        </p:grpSpPr>
        <p:sp>
          <p:nvSpPr>
            <p:cNvPr id="12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5" name="テキスト プレースホルダー 6"/>
            <p:cNvSpPr txBox="1">
              <a:spLocks/>
            </p:cNvSpPr>
            <p:nvPr/>
          </p:nvSpPr>
          <p:spPr>
            <a:xfrm>
              <a:off x="1135117" y="25147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Upaya Penegakan Hak Asasi Manusia</a:t>
              </a:r>
            </a:p>
          </p:txBody>
        </p:sp>
        <p:sp>
          <p:nvSpPr>
            <p:cNvPr id="16" name="正方形/長方形 15"/>
            <p:cNvSpPr/>
            <p:nvPr/>
          </p:nvSpPr>
          <p:spPr>
            <a:xfrm flipV="1">
              <a:off x="1205552" y="87630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D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3046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76200" y="952500"/>
            <a:ext cx="8970722" cy="3751421"/>
            <a:chOff x="76200" y="952500"/>
            <a:chExt cx="8970722" cy="3751421"/>
          </a:xfrm>
        </p:grpSpPr>
        <p:sp>
          <p:nvSpPr>
            <p:cNvPr id="10" name="TextBox 9"/>
            <p:cNvSpPr txBox="1"/>
            <p:nvPr/>
          </p:nvSpPr>
          <p:spPr>
            <a:xfrm>
              <a:off x="6686550" y="4400550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/>
                <a:t>S</a:t>
              </a:r>
              <a:r>
                <a:rPr lang="id-ID" sz="1000" dirty="0"/>
                <a:t>umber: komnasham.go.id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76200" y="952500"/>
              <a:ext cx="4038600" cy="64633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s-ES" sz="1800" dirty="0" err="1"/>
                <a:t>Kewajiban</a:t>
              </a:r>
              <a:r>
                <a:rPr lang="es-ES" sz="1800" dirty="0"/>
                <a:t> dan </a:t>
              </a:r>
              <a:r>
                <a:rPr lang="es-ES" sz="1800" dirty="0" err="1"/>
                <a:t>tanggung</a:t>
              </a:r>
              <a:r>
                <a:rPr lang="es-ES" sz="1800" dirty="0"/>
                <a:t> </a:t>
              </a:r>
              <a:r>
                <a:rPr lang="es-ES" sz="1800" dirty="0" err="1"/>
                <a:t>jawab</a:t>
              </a:r>
              <a:r>
                <a:rPr lang="es-ES" sz="1800" dirty="0"/>
                <a:t> negara </a:t>
              </a:r>
              <a:r>
                <a:rPr lang="es-ES" sz="1800" dirty="0" err="1"/>
                <a:t>terhadap</a:t>
              </a:r>
              <a:r>
                <a:rPr lang="es-ES" sz="1800" dirty="0"/>
                <a:t> HAM antara </a:t>
              </a:r>
              <a:r>
                <a:rPr lang="es-ES" sz="1800" dirty="0" err="1"/>
                <a:t>lain</a:t>
              </a:r>
              <a:r>
                <a:rPr lang="es-ES" sz="1800" dirty="0"/>
                <a:t>: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6200" y="1656933"/>
              <a:ext cx="4038600" cy="304698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marL="342900" indent="-342900">
                <a:buAutoNum type="arabicPeriod"/>
              </a:pPr>
              <a:r>
                <a:rPr lang="en-US" sz="1600" dirty="0" err="1" smtClean="0"/>
                <a:t>Kewajiban</a:t>
              </a:r>
              <a:r>
                <a:rPr lang="en-US" sz="1600" dirty="0" smtClean="0"/>
                <a:t> </a:t>
              </a:r>
              <a:r>
                <a:rPr lang="en-US" sz="1600" dirty="0" err="1"/>
                <a:t>untuk</a:t>
              </a:r>
              <a:r>
                <a:rPr lang="en-US" sz="1600" dirty="0"/>
                <a:t> </a:t>
              </a:r>
              <a:r>
                <a:rPr lang="en-US" sz="1600" dirty="0" err="1"/>
                <a:t>menghormati</a:t>
              </a:r>
              <a:r>
                <a:rPr lang="en-US" sz="1600" dirty="0"/>
                <a:t> (the obligation to respect) </a:t>
              </a:r>
              <a:r>
                <a:rPr lang="en-US" sz="1600" dirty="0" err="1"/>
                <a:t>hak</a:t>
              </a:r>
              <a:r>
                <a:rPr lang="en-US" sz="1600" dirty="0"/>
                <a:t> </a:t>
              </a:r>
              <a:r>
                <a:rPr lang="en-US" sz="1600" dirty="0" err="1"/>
                <a:t>asasi</a:t>
              </a:r>
              <a:r>
                <a:rPr lang="en-US" sz="1600" dirty="0"/>
                <a:t> </a:t>
              </a:r>
              <a:r>
                <a:rPr lang="en-US" sz="1600" dirty="0" err="1"/>
                <a:t>manusia</a:t>
              </a:r>
              <a:r>
                <a:rPr lang="en-US" sz="1600" dirty="0" smtClean="0"/>
                <a:t>.</a:t>
              </a:r>
            </a:p>
            <a:p>
              <a:pPr marL="342900" indent="-342900">
                <a:buAutoNum type="arabicPeriod"/>
              </a:pPr>
              <a:r>
                <a:rPr lang="en-US" sz="1600" dirty="0" err="1"/>
                <a:t>Kewajiban</a:t>
              </a:r>
              <a:r>
                <a:rPr lang="en-US" sz="1600" dirty="0"/>
                <a:t> </a:t>
              </a:r>
              <a:r>
                <a:rPr lang="en-US" sz="1600" dirty="0" err="1"/>
                <a:t>untuk</a:t>
              </a:r>
              <a:r>
                <a:rPr lang="en-US" sz="1600" dirty="0"/>
                <a:t> </a:t>
              </a:r>
              <a:r>
                <a:rPr lang="en-US" sz="1600" dirty="0" err="1"/>
                <a:t>melindungi</a:t>
              </a:r>
              <a:r>
                <a:rPr lang="en-US" sz="1600" dirty="0"/>
                <a:t> (the obligation to protect) </a:t>
              </a:r>
              <a:r>
                <a:rPr lang="en-US" sz="1600" dirty="0" err="1"/>
                <a:t>hak</a:t>
              </a:r>
              <a:r>
                <a:rPr lang="en-US" sz="1600" dirty="0"/>
                <a:t> </a:t>
              </a:r>
              <a:r>
                <a:rPr lang="en-US" sz="1600" dirty="0" err="1"/>
                <a:t>asasi</a:t>
              </a:r>
              <a:r>
                <a:rPr lang="en-US" sz="1600" dirty="0"/>
                <a:t> </a:t>
              </a:r>
              <a:r>
                <a:rPr lang="en-US" sz="1600" dirty="0" err="1"/>
                <a:t>manusia</a:t>
              </a:r>
              <a:r>
                <a:rPr lang="en-US" sz="1600" dirty="0"/>
                <a:t>.</a:t>
              </a:r>
            </a:p>
            <a:p>
              <a:pPr marL="342900" indent="-342900">
                <a:buAutoNum type="arabicPeriod"/>
              </a:pPr>
              <a:r>
                <a:rPr lang="en-US" sz="1600" dirty="0" err="1"/>
                <a:t>Kewajiban</a:t>
              </a:r>
              <a:r>
                <a:rPr lang="en-US" sz="1600" dirty="0"/>
                <a:t> </a:t>
              </a:r>
              <a:r>
                <a:rPr lang="en-US" sz="1600" dirty="0" err="1"/>
                <a:t>untuk</a:t>
              </a:r>
              <a:r>
                <a:rPr lang="en-US" sz="1600" dirty="0"/>
                <a:t> </a:t>
              </a:r>
              <a:r>
                <a:rPr lang="en-US" sz="1600" dirty="0" err="1"/>
                <a:t>memenuhi</a:t>
              </a:r>
              <a:r>
                <a:rPr lang="en-US" sz="1600" dirty="0"/>
                <a:t> (the obligation to fulfill) </a:t>
              </a:r>
              <a:r>
                <a:rPr lang="en-US" sz="1600" dirty="0" err="1"/>
                <a:t>hak</a:t>
              </a:r>
              <a:r>
                <a:rPr lang="en-US" sz="1600" dirty="0"/>
                <a:t> </a:t>
              </a:r>
              <a:r>
                <a:rPr lang="en-US" sz="1600" dirty="0" err="1"/>
                <a:t>asasi</a:t>
              </a:r>
              <a:r>
                <a:rPr lang="en-US" sz="1600" dirty="0"/>
                <a:t> </a:t>
              </a:r>
              <a:r>
                <a:rPr lang="en-US" sz="1600" dirty="0" err="1"/>
                <a:t>manusia</a:t>
              </a:r>
              <a:r>
                <a:rPr lang="en-US" sz="1600" dirty="0"/>
                <a:t>.</a:t>
              </a:r>
            </a:p>
            <a:p>
              <a:pPr marL="342900" indent="-342900">
                <a:buAutoNum type="arabicPeriod"/>
              </a:pPr>
              <a:r>
                <a:rPr lang="en-US" sz="1600" dirty="0" err="1"/>
                <a:t>Kewajiban</a:t>
              </a:r>
              <a:r>
                <a:rPr lang="en-US" sz="1600" dirty="0"/>
                <a:t> </a:t>
              </a:r>
              <a:r>
                <a:rPr lang="en-US" sz="1600" dirty="0" err="1" smtClean="0"/>
                <a:t>untuk</a:t>
              </a:r>
              <a:r>
                <a:rPr lang="en-US" sz="1600" dirty="0" smtClean="0"/>
                <a:t> </a:t>
              </a:r>
              <a:r>
                <a:rPr lang="en-US" sz="1600" dirty="0" err="1" smtClean="0"/>
                <a:t>memajukan</a:t>
              </a:r>
              <a:r>
                <a:rPr lang="en-US" sz="1600" dirty="0" smtClean="0"/>
                <a:t>/</a:t>
              </a:r>
              <a:r>
                <a:rPr lang="en-US" sz="1600" dirty="0" err="1" smtClean="0"/>
                <a:t>mengembangkan</a:t>
              </a:r>
              <a:r>
                <a:rPr lang="en-US" sz="1600" dirty="0" smtClean="0"/>
                <a:t>/ </a:t>
              </a:r>
              <a:r>
                <a:rPr lang="en-US" sz="1600" dirty="0" err="1" smtClean="0"/>
                <a:t>meningkatkan</a:t>
              </a:r>
              <a:r>
                <a:rPr lang="en-US" sz="1600" dirty="0" smtClean="0"/>
                <a:t> </a:t>
              </a:r>
              <a:r>
                <a:rPr lang="en-US" sz="1600" dirty="0"/>
                <a:t>(the obligation to promote) </a:t>
              </a:r>
              <a:r>
                <a:rPr lang="en-US" sz="1600" dirty="0" err="1"/>
                <a:t>hak</a:t>
              </a:r>
              <a:r>
                <a:rPr lang="en-US" sz="1600" dirty="0"/>
                <a:t> </a:t>
              </a:r>
              <a:r>
                <a:rPr lang="en-US" sz="1600" dirty="0" err="1"/>
                <a:t>asasi</a:t>
              </a:r>
              <a:r>
                <a:rPr lang="en-US" sz="1600" dirty="0"/>
                <a:t> </a:t>
              </a:r>
              <a:r>
                <a:rPr lang="en-US" sz="1600" dirty="0" err="1"/>
                <a:t>manusia</a:t>
              </a:r>
              <a:endParaRPr lang="en-US" sz="1600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62888" y="1210742"/>
              <a:ext cx="4784034" cy="3200980"/>
            </a:xfrm>
            <a:prstGeom prst="rect">
              <a:avLst/>
            </a:prstGeom>
          </p:spPr>
        </p:pic>
      </p:grp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0" y="38100"/>
            <a:ext cx="8686800" cy="957766"/>
            <a:chOff x="0" y="220354"/>
            <a:chExt cx="8686800" cy="957766"/>
          </a:xfrm>
        </p:grpSpPr>
        <p:sp>
          <p:nvSpPr>
            <p:cNvPr id="31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34" name="テキスト プレースホルダー 6"/>
            <p:cNvSpPr txBox="1">
              <a:spLocks/>
            </p:cNvSpPr>
            <p:nvPr/>
          </p:nvSpPr>
          <p:spPr>
            <a:xfrm>
              <a:off x="1135117" y="25147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Upaya Penegakan Hak Asasi Manusia</a:t>
              </a:r>
            </a:p>
          </p:txBody>
        </p:sp>
        <p:sp>
          <p:nvSpPr>
            <p:cNvPr id="35" name="正方形/長方形 15"/>
            <p:cNvSpPr/>
            <p:nvPr/>
          </p:nvSpPr>
          <p:spPr>
            <a:xfrm flipV="1">
              <a:off x="1205552" y="87630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36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D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631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76772" y="1107755"/>
            <a:ext cx="8108219" cy="3439261"/>
            <a:chOff x="476772" y="1107755"/>
            <a:chExt cx="8108219" cy="3439261"/>
          </a:xfrm>
        </p:grpSpPr>
        <p:sp>
          <p:nvSpPr>
            <p:cNvPr id="2" name="TextBox 1"/>
            <p:cNvSpPr txBox="1"/>
            <p:nvPr/>
          </p:nvSpPr>
          <p:spPr>
            <a:xfrm>
              <a:off x="476772" y="1504950"/>
              <a:ext cx="4400028" cy="258532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1800" dirty="0"/>
                <a:t>Upaya penyelesaian </a:t>
              </a:r>
              <a:r>
                <a:rPr lang="id-ID" sz="1800" dirty="0" smtClean="0"/>
                <a:t>penegakan terhadap </a:t>
              </a:r>
              <a:r>
                <a:rPr lang="id-ID" sz="1800" dirty="0"/>
                <a:t>kasus </a:t>
              </a:r>
              <a:r>
                <a:rPr lang="id-ID" sz="1800" dirty="0" smtClean="0"/>
                <a:t>pelanggaran HAM </a:t>
              </a:r>
              <a:r>
                <a:rPr lang="id-ID" sz="1800" dirty="0"/>
                <a:t>bergantung pada </a:t>
              </a:r>
              <a:r>
                <a:rPr lang="id-ID" sz="1800" dirty="0" smtClean="0"/>
                <a:t>kondisi pelanggaran.</a:t>
              </a:r>
              <a:r>
                <a:rPr lang="en-US" sz="1800" dirty="0"/>
                <a:t> </a:t>
              </a:r>
              <a:r>
                <a:rPr lang="id-ID" sz="1800" dirty="0" smtClean="0"/>
                <a:t>Apabila </a:t>
              </a:r>
              <a:r>
                <a:rPr lang="id-ID" sz="1800" dirty="0"/>
                <a:t>termasuk </a:t>
              </a:r>
              <a:r>
                <a:rPr lang="id-ID" sz="1800" dirty="0" smtClean="0"/>
                <a:t>dalam pelanggaran </a:t>
              </a:r>
              <a:r>
                <a:rPr lang="id-ID" sz="1800" b="1" dirty="0"/>
                <a:t>kategori </a:t>
              </a:r>
              <a:r>
                <a:rPr lang="id-ID" sz="1800" b="1" dirty="0" smtClean="0"/>
                <a:t>berat</a:t>
              </a:r>
              <a:r>
                <a:rPr lang="id-ID" sz="1800" dirty="0" smtClean="0"/>
                <a:t>,</a:t>
              </a:r>
              <a:r>
                <a:rPr lang="en-US" sz="1800" dirty="0" smtClean="0"/>
                <a:t> </a:t>
              </a:r>
              <a:r>
                <a:rPr lang="id-ID" sz="1800" dirty="0" smtClean="0"/>
                <a:t>penyelesaiannya melalui </a:t>
              </a:r>
              <a:r>
                <a:rPr lang="id-ID" sz="1800" b="1" dirty="0" smtClean="0"/>
                <a:t>Peradilan </a:t>
              </a:r>
              <a:r>
                <a:rPr lang="id-ID" sz="1800" b="1" dirty="0"/>
                <a:t>HAM</a:t>
              </a:r>
              <a:r>
                <a:rPr lang="id-ID" sz="1800" dirty="0"/>
                <a:t>. </a:t>
              </a:r>
              <a:r>
                <a:rPr lang="id-ID" sz="1800" dirty="0" smtClean="0"/>
                <a:t>Namun,</a:t>
              </a:r>
              <a:r>
                <a:rPr lang="en-US" sz="1800" dirty="0" smtClean="0"/>
                <a:t> </a:t>
              </a:r>
              <a:r>
                <a:rPr lang="id-ID" sz="1800" dirty="0" smtClean="0"/>
                <a:t>apabila </a:t>
              </a:r>
              <a:r>
                <a:rPr lang="id-ID" sz="1800" dirty="0"/>
                <a:t>pelanggaran </a:t>
              </a:r>
              <a:r>
                <a:rPr lang="id-ID" sz="1800" dirty="0" smtClean="0"/>
                <a:t>merupakan </a:t>
              </a:r>
              <a:r>
                <a:rPr lang="id-ID" sz="1800" b="1" dirty="0" smtClean="0"/>
                <a:t>kategori </a:t>
              </a:r>
              <a:r>
                <a:rPr lang="id-ID" sz="1800" b="1" dirty="0"/>
                <a:t>ringan </a:t>
              </a:r>
              <a:r>
                <a:rPr lang="id-ID" sz="1800" dirty="0"/>
                <a:t>atau </a:t>
              </a:r>
              <a:r>
                <a:rPr lang="id-ID" sz="1800" dirty="0" smtClean="0"/>
                <a:t>biasa, penyelesaiannya melalui </a:t>
              </a:r>
              <a:r>
                <a:rPr lang="id-ID" sz="1800" b="1" dirty="0" smtClean="0"/>
                <a:t>peradilan </a:t>
              </a:r>
              <a:r>
                <a:rPr lang="id-ID" sz="1800" b="1" dirty="0"/>
                <a:t>umum</a:t>
              </a:r>
              <a:r>
                <a:rPr lang="id-ID" sz="1800" dirty="0"/>
                <a:t>.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553200" y="4300795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</a:t>
              </a:r>
              <a:r>
                <a:rPr lang="id-ID" sz="1000" dirty="0"/>
                <a:t>umber: komnasham.go.id</a:t>
              </a: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79791" y="1107755"/>
              <a:ext cx="3505200" cy="319304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" name="Group 8"/>
          <p:cNvGrpSpPr/>
          <p:nvPr/>
        </p:nvGrpSpPr>
        <p:grpSpPr>
          <a:xfrm>
            <a:off x="0" y="89984"/>
            <a:ext cx="8686800" cy="957766"/>
            <a:chOff x="0" y="220354"/>
            <a:chExt cx="8686800" cy="957766"/>
          </a:xfrm>
        </p:grpSpPr>
        <p:sp>
          <p:nvSpPr>
            <p:cNvPr id="12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5" name="テキスト プレースホルダー 6"/>
            <p:cNvSpPr txBox="1">
              <a:spLocks/>
            </p:cNvSpPr>
            <p:nvPr/>
          </p:nvSpPr>
          <p:spPr>
            <a:xfrm>
              <a:off x="1135117" y="25147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Upaya Penegakan Hak Asasi Manusia</a:t>
              </a:r>
            </a:p>
          </p:txBody>
        </p:sp>
        <p:sp>
          <p:nvSpPr>
            <p:cNvPr id="16" name="正方形/長方形 15"/>
            <p:cNvSpPr/>
            <p:nvPr/>
          </p:nvSpPr>
          <p:spPr>
            <a:xfrm flipV="1">
              <a:off x="1205552" y="87630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7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D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4694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72625" y="1006722"/>
            <a:ext cx="8414175" cy="3640049"/>
            <a:chOff x="272625" y="1006722"/>
            <a:chExt cx="8414175" cy="3640049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r="32222"/>
            <a:stretch/>
          </p:blipFill>
          <p:spPr>
            <a:xfrm>
              <a:off x="4405952" y="1006722"/>
              <a:ext cx="4280848" cy="3393828"/>
            </a:xfrm>
            <a:prstGeom prst="rect">
              <a:avLst/>
            </a:prstGeom>
          </p:spPr>
        </p:pic>
        <p:sp>
          <p:nvSpPr>
            <p:cNvPr id="2" name="TextBox 1"/>
            <p:cNvSpPr txBox="1"/>
            <p:nvPr/>
          </p:nvSpPr>
          <p:spPr>
            <a:xfrm>
              <a:off x="272625" y="1352550"/>
              <a:ext cx="3842175" cy="286232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nb-NO" sz="1800" dirty="0"/>
                <a:t>Adapun proses penyelesaian kasus pelanggaran berat HAM</a:t>
              </a:r>
            </a:p>
            <a:p>
              <a:r>
                <a:rPr lang="nb-NO" sz="1800" dirty="0"/>
                <a:t>menurut UU Nomor 26 Tahun 2000 adalah sebagai berikut</a:t>
              </a:r>
              <a:r>
                <a:rPr lang="nb-NO" sz="1800" dirty="0" smtClean="0"/>
                <a:t>.</a:t>
              </a:r>
              <a:endParaRPr lang="id-ID" sz="1800" dirty="0" smtClean="0"/>
            </a:p>
            <a:p>
              <a:pPr marL="342900" indent="-342900">
                <a:buAutoNum type="arabicPeriod"/>
              </a:pPr>
              <a:r>
                <a:rPr lang="id-ID" sz="1800" dirty="0" smtClean="0"/>
                <a:t>Penyelidikan </a:t>
              </a:r>
              <a:r>
                <a:rPr lang="id-ID" sz="1800" dirty="0"/>
                <a:t>dilakukan oleh Komnas HAM</a:t>
              </a:r>
              <a:r>
                <a:rPr lang="id-ID" sz="1800" dirty="0" smtClean="0"/>
                <a:t>,</a:t>
              </a:r>
            </a:p>
            <a:p>
              <a:pPr marL="342900" indent="-342900">
                <a:buAutoNum type="arabicPeriod"/>
              </a:pPr>
              <a:r>
                <a:rPr lang="fi-FI" sz="1800" dirty="0"/>
                <a:t>Penyidikan yang dilakukan oleh Jaksa </a:t>
              </a:r>
              <a:r>
                <a:rPr lang="fi-FI" sz="1800" dirty="0" smtClean="0"/>
                <a:t>Agung</a:t>
              </a:r>
              <a:endParaRPr lang="id-ID" sz="1800" dirty="0" smtClean="0"/>
            </a:p>
            <a:p>
              <a:pPr marL="342900" indent="-342900">
                <a:buAutoNum type="arabicPeriod"/>
              </a:pPr>
              <a:r>
                <a:rPr lang="id-ID" sz="1800" dirty="0" smtClean="0"/>
                <a:t>Penuntutan</a:t>
              </a:r>
            </a:p>
            <a:p>
              <a:pPr marL="342900" indent="-342900">
                <a:buAutoNum type="arabicPeriod"/>
              </a:pPr>
              <a:r>
                <a:rPr lang="id-ID" sz="1800" dirty="0" smtClean="0"/>
                <a:t>Pemeriksaan </a:t>
              </a:r>
              <a:r>
                <a:rPr lang="id-ID" sz="1800" dirty="0"/>
                <a:t>di pengadilan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603791" y="4400550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sz="1000" dirty="0"/>
                <a:t>Sumber: flickr.com</a:t>
              </a: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0" y="89984"/>
            <a:ext cx="8686800" cy="957766"/>
            <a:chOff x="0" y="220354"/>
            <a:chExt cx="8686800" cy="957766"/>
          </a:xfrm>
        </p:grpSpPr>
        <p:sp>
          <p:nvSpPr>
            <p:cNvPr id="13" name="テキスト プレースホルダー 5"/>
            <p:cNvSpPr txBox="1">
              <a:spLocks/>
            </p:cNvSpPr>
            <p:nvPr/>
          </p:nvSpPr>
          <p:spPr>
            <a:xfrm>
              <a:off x="0" y="220354"/>
              <a:ext cx="1066800" cy="647088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72624" y="251470"/>
              <a:ext cx="543787" cy="5676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直角三角形 10"/>
            <p:cNvSpPr/>
            <p:nvPr/>
          </p:nvSpPr>
          <p:spPr>
            <a:xfrm rot="5400000">
              <a:off x="720673" y="817682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6"/>
            <p:cNvSpPr txBox="1">
              <a:spLocks/>
            </p:cNvSpPr>
            <p:nvPr/>
          </p:nvSpPr>
          <p:spPr>
            <a:xfrm>
              <a:off x="1135117" y="251470"/>
              <a:ext cx="7551683" cy="567680"/>
            </a:xfrm>
            <a:prstGeom prst="rect">
              <a:avLst/>
            </a:prstGeom>
            <a:noFill/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defRPr/>
              </a:pPr>
              <a:r>
                <a:rPr lang="fi-FI" altLang="ja-JP" sz="2800" dirty="0">
                  <a:solidFill>
                    <a:srgbClr val="990099"/>
                  </a:solidFill>
                  <a:latin typeface="+mn-lt"/>
                  <a:cs typeface="Arial" pitchFamily="34" charset="0"/>
                </a:rPr>
                <a:t>Upaya Penegakan Hak Asasi Manusia</a:t>
              </a:r>
            </a:p>
          </p:txBody>
        </p:sp>
        <p:sp>
          <p:nvSpPr>
            <p:cNvPr id="17" name="正方形/長方形 15"/>
            <p:cNvSpPr/>
            <p:nvPr/>
          </p:nvSpPr>
          <p:spPr>
            <a:xfrm flipV="1">
              <a:off x="1205552" y="876300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8" name="テキスト プレースホルダー 18"/>
            <p:cNvSpPr txBox="1">
              <a:spLocks/>
            </p:cNvSpPr>
            <p:nvPr/>
          </p:nvSpPr>
          <p:spPr>
            <a:xfrm>
              <a:off x="222150" y="301513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3200" b="1" noProof="0" dirty="0" smtClean="0">
                  <a:latin typeface="Arial" pitchFamily="34" charset="0"/>
                  <a:cs typeface="Arial" pitchFamily="34" charset="0"/>
                </a:rPr>
                <a:t>D</a:t>
              </a:r>
              <a:endParaRPr kumimoji="1" lang="ja-JP" altLang="en-U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9601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97747" y="691634"/>
            <a:ext cx="8236653" cy="4088487"/>
            <a:chOff x="297747" y="691634"/>
            <a:chExt cx="8236653" cy="4088487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97747" y="691634"/>
              <a:ext cx="5310267" cy="38422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extBox 10"/>
            <p:cNvSpPr txBox="1"/>
            <p:nvPr/>
          </p:nvSpPr>
          <p:spPr>
            <a:xfrm>
              <a:off x="4800600" y="2779574"/>
              <a:ext cx="3733800" cy="175432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800" dirty="0" smtClean="0"/>
                <a:t>Buatlah lima pertanyaan</a:t>
              </a:r>
              <a:r>
                <a:rPr lang="en-US" sz="1800" dirty="0" smtClean="0"/>
                <a:t> </a:t>
              </a:r>
              <a:r>
                <a:rPr lang="id-ID" sz="1800" dirty="0" smtClean="0"/>
                <a:t>berkaitan dengan penyusunan Pernyataan Umum tentang Hak Asasi Manusia (Universal</a:t>
              </a:r>
              <a:r>
                <a:rPr lang="en-US" sz="1800" dirty="0" smtClean="0"/>
                <a:t> </a:t>
              </a:r>
              <a:r>
                <a:rPr lang="id-ID" sz="1800" dirty="0" smtClean="0"/>
                <a:t>Declaration of Human Rights) oleh PBB dan pelanggaran hak asasi manusia.</a:t>
              </a:r>
              <a:endParaRPr lang="id-ID" sz="18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267200" y="4533900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 smtClean="0"/>
                <a:t>Sumber: wikipedia.org</a:t>
              </a:r>
              <a:endParaRPr lang="id-ID" sz="1000" dirty="0"/>
            </a:p>
          </p:txBody>
        </p:sp>
      </p:grpSp>
      <p:sp>
        <p:nvSpPr>
          <p:cNvPr id="6" name="TextBox 2"/>
          <p:cNvSpPr txBox="1"/>
          <p:nvPr/>
        </p:nvSpPr>
        <p:spPr>
          <a:xfrm>
            <a:off x="228600" y="133350"/>
            <a:ext cx="8534400" cy="398187"/>
          </a:xfrm>
          <a:prstGeom prst="rect">
            <a:avLst/>
          </a:prstGeom>
          <a:noFill/>
        </p:spPr>
        <p:txBody>
          <a:bodyPr wrap="square" lIns="28575" tIns="14288" rIns="28575" bIns="14288" rtlCol="0">
            <a:spAutoFit/>
          </a:bodyPr>
          <a:lstStyle/>
          <a:p>
            <a:pPr algn="ctr"/>
            <a:r>
              <a:rPr lang="id-ID" sz="2400" b="1" dirty="0"/>
              <a:t>Amatilah gambar berikut:</a:t>
            </a:r>
          </a:p>
        </p:txBody>
      </p:sp>
    </p:spTree>
    <p:extLst>
      <p:ext uri="{BB962C8B-B14F-4D97-AF65-F5344CB8AC3E}">
        <p14:creationId xmlns:p14="http://schemas.microsoft.com/office/powerpoint/2010/main" val="115725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04800" y="1196667"/>
            <a:ext cx="8305800" cy="3431054"/>
            <a:chOff x="304800" y="1196667"/>
            <a:chExt cx="8305800" cy="3431054"/>
          </a:xfrm>
        </p:grpSpPr>
        <p:pic>
          <p:nvPicPr>
            <p:cNvPr id="1026" name="Picture 2" descr="http://cdn2.tstatic.net/tribunnews/foto/bank/images/magna-carta_20151016_200421.jp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04800" y="1196667"/>
              <a:ext cx="5638800" cy="31657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TextBox 40"/>
            <p:cNvSpPr txBox="1"/>
            <p:nvPr/>
          </p:nvSpPr>
          <p:spPr>
            <a:xfrm>
              <a:off x="4975786" y="2885122"/>
              <a:ext cx="3634814" cy="147732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id-ID" sz="1800" dirty="0" smtClean="0"/>
                <a:t>Hak asasi manusia lahir tidak terlepas dari sejarah penindasan dan perlakuan sewenang-wenang pihak penguasa</a:t>
              </a:r>
              <a:r>
                <a:rPr lang="en-US" sz="1800" dirty="0" smtClean="0"/>
                <a:t> </a:t>
              </a:r>
              <a:r>
                <a:rPr lang="id-ID" sz="1800" dirty="0" smtClean="0"/>
                <a:t>kepada rakyat atau bawahannya.</a:t>
              </a:r>
              <a:endParaRPr lang="en-US" sz="1400" i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572000" y="4381500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S</a:t>
              </a:r>
              <a:r>
                <a:rPr lang="id-ID" sz="1000" dirty="0" smtClean="0"/>
                <a:t>umber: wikipedia.org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0" y="57150"/>
            <a:ext cx="8751627" cy="1008114"/>
            <a:chOff x="0" y="57150"/>
            <a:chExt cx="8751627" cy="1008114"/>
          </a:xfrm>
        </p:grpSpPr>
        <p:sp>
          <p:nvSpPr>
            <p:cNvPr id="10" name="テキスト プレースホルダー 5"/>
            <p:cNvSpPr txBox="1">
              <a:spLocks/>
            </p:cNvSpPr>
            <p:nvPr/>
          </p:nvSpPr>
          <p:spPr>
            <a:xfrm>
              <a:off x="0" y="571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直角三角形 10"/>
            <p:cNvSpPr/>
            <p:nvPr/>
          </p:nvSpPr>
          <p:spPr>
            <a:xfrm rot="5400000">
              <a:off x="719683" y="7048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4" name="テキスト プレースホルダー 6"/>
            <p:cNvSpPr txBox="1">
              <a:spLocks/>
            </p:cNvSpPr>
            <p:nvPr/>
          </p:nvSpPr>
          <p:spPr>
            <a:xfrm>
              <a:off x="1199944" y="67469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Konsep Hak dan Kewajiban Asasi Manusia</a:t>
              </a:r>
            </a:p>
          </p:txBody>
        </p:sp>
        <p:sp>
          <p:nvSpPr>
            <p:cNvPr id="15" name="正方形/長方形 15"/>
            <p:cNvSpPr/>
            <p:nvPr/>
          </p:nvSpPr>
          <p:spPr>
            <a:xfrm flipV="1">
              <a:off x="1219200" y="676457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18"/>
            <p:cNvSpPr txBox="1">
              <a:spLocks/>
            </p:cNvSpPr>
            <p:nvPr/>
          </p:nvSpPr>
          <p:spPr>
            <a:xfrm>
              <a:off x="152400" y="1779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63146" y="1231748"/>
            <a:ext cx="8933254" cy="3092602"/>
            <a:chOff x="363146" y="1231748"/>
            <a:chExt cx="8933254" cy="3092602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97047" y="1231748"/>
              <a:ext cx="4020930" cy="3069048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363146" y="1509683"/>
              <a:ext cx="4631689" cy="2662267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>
              <a:spAutoFit/>
            </a:bodyPr>
            <a:lstStyle/>
            <a:p>
              <a:pPr>
                <a:spcBef>
                  <a:spcPts val="1200"/>
                </a:spcBef>
              </a:pPr>
              <a:r>
                <a:rPr lang="fi-FI" sz="2100" dirty="0"/>
                <a:t>Perkembangan pemikiran dan </a:t>
              </a:r>
              <a:r>
                <a:rPr lang="fi-FI" sz="2100" dirty="0" smtClean="0"/>
                <a:t>pengaturan</a:t>
              </a:r>
              <a:r>
                <a:rPr lang="id-ID" sz="2100" dirty="0"/>
                <a:t> </a:t>
              </a:r>
              <a:r>
                <a:rPr lang="fi-FI" sz="2100" dirty="0" smtClean="0"/>
                <a:t>HAM </a:t>
              </a:r>
              <a:r>
                <a:rPr lang="fi-FI" sz="2100" dirty="0"/>
                <a:t>di Indonesia dibagi ke dalam periode </a:t>
              </a:r>
              <a:r>
                <a:rPr lang="id-ID" sz="2100" dirty="0" smtClean="0"/>
                <a:t>yaitu:</a:t>
              </a:r>
              <a:endParaRPr lang="en-US" sz="2100" dirty="0" smtClean="0"/>
            </a:p>
            <a:p>
              <a:pPr marL="342900" indent="-342900">
                <a:spcBef>
                  <a:spcPts val="1200"/>
                </a:spcBef>
                <a:buFont typeface="Arial" panose="020B0604020202020204" pitchFamily="34" charset="0"/>
                <a:buChar char="•"/>
              </a:pPr>
              <a:r>
                <a:rPr lang="id-ID" sz="2100" dirty="0"/>
                <a:t>Periode </a:t>
              </a:r>
              <a:r>
                <a:rPr lang="id-ID" sz="2100" b="1" dirty="0"/>
                <a:t>sebelum </a:t>
              </a:r>
              <a:r>
                <a:rPr lang="id-ID" sz="2100" dirty="0"/>
                <a:t>kemerdekaan (kemunculan berbagai organisasi pergerakan nasional</a:t>
              </a:r>
              <a:r>
                <a:rPr lang="id-ID" sz="2100" dirty="0" smtClean="0"/>
                <a:t>)</a:t>
              </a:r>
              <a:endParaRPr lang="en-US" sz="2100" dirty="0" smtClean="0"/>
            </a:p>
            <a:p>
              <a:pPr marL="342900" indent="-342900">
                <a:spcBef>
                  <a:spcPts val="1200"/>
                </a:spcBef>
                <a:buFont typeface="Arial" panose="020B0604020202020204" pitchFamily="34" charset="0"/>
                <a:buChar char="•"/>
              </a:pPr>
              <a:r>
                <a:rPr lang="id-ID" sz="2100" dirty="0"/>
                <a:t>Periode </a:t>
              </a:r>
              <a:r>
                <a:rPr lang="id-ID" sz="2100" b="1" dirty="0"/>
                <a:t>sesudah</a:t>
              </a:r>
              <a:r>
                <a:rPr lang="id-ID" sz="2100" dirty="0"/>
                <a:t> </a:t>
              </a:r>
              <a:r>
                <a:rPr lang="id-ID" sz="2100" dirty="0" smtClean="0"/>
                <a:t>kemerdekaan</a:t>
              </a:r>
              <a:endParaRPr lang="en-US" sz="2100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7467600" y="4078129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</a:t>
              </a:r>
              <a:r>
                <a:rPr lang="id-ID" sz="1000" dirty="0" smtClean="0"/>
                <a:t>freepik.com</a:t>
              </a:r>
              <a:endParaRPr lang="id-ID" sz="10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57150"/>
            <a:ext cx="8751627" cy="1008114"/>
            <a:chOff x="0" y="57150"/>
            <a:chExt cx="8751627" cy="1008114"/>
          </a:xfrm>
        </p:grpSpPr>
        <p:sp>
          <p:nvSpPr>
            <p:cNvPr id="23" name="テキスト プレースホルダー 5"/>
            <p:cNvSpPr txBox="1">
              <a:spLocks/>
            </p:cNvSpPr>
            <p:nvPr/>
          </p:nvSpPr>
          <p:spPr>
            <a:xfrm>
              <a:off x="0" y="571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24" name="直角三角形 10"/>
            <p:cNvSpPr/>
            <p:nvPr/>
          </p:nvSpPr>
          <p:spPr>
            <a:xfrm rot="5400000">
              <a:off x="719683" y="7048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5" name="テキスト プレースホルダー 6"/>
            <p:cNvSpPr txBox="1">
              <a:spLocks/>
            </p:cNvSpPr>
            <p:nvPr/>
          </p:nvSpPr>
          <p:spPr>
            <a:xfrm>
              <a:off x="1199944" y="67469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Konsep Hak dan Kewajiban Asasi Manusia</a:t>
              </a:r>
            </a:p>
          </p:txBody>
        </p:sp>
        <p:sp>
          <p:nvSpPr>
            <p:cNvPr id="26" name="正方形/長方形 15"/>
            <p:cNvSpPr/>
            <p:nvPr/>
          </p:nvSpPr>
          <p:spPr>
            <a:xfrm flipV="1">
              <a:off x="1219200" y="676457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27" name="テキスト プレースホルダー 18"/>
            <p:cNvSpPr txBox="1">
              <a:spLocks/>
            </p:cNvSpPr>
            <p:nvPr/>
          </p:nvSpPr>
          <p:spPr>
            <a:xfrm>
              <a:off x="152400" y="1779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62000" y="895350"/>
            <a:ext cx="7543800" cy="3724637"/>
            <a:chOff x="762000" y="895350"/>
            <a:chExt cx="7543800" cy="3724637"/>
          </a:xfrm>
        </p:grpSpPr>
        <p:pic>
          <p:nvPicPr>
            <p:cNvPr id="9" name="Picture 2" descr="Teacher with a blackboard design Free Vector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336" r="979" b="33774"/>
            <a:stretch/>
          </p:blipFill>
          <p:spPr bwMode="auto">
            <a:xfrm>
              <a:off x="762000" y="895350"/>
              <a:ext cx="7543800" cy="37246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4191000" y="1378625"/>
              <a:ext cx="2971800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800" dirty="0">
                  <a:solidFill>
                    <a:schemeClr val="bg1"/>
                  </a:solidFill>
                </a:rPr>
                <a:t>Legitimasi hak asasi manusia di Indonesia secara formal tercantum dalam UUD NRI tahun 1945 dan Maklumat Pemerintah 3 November 1945.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210300" y="4230529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sz="1000" dirty="0"/>
                <a:t>Sumber: </a:t>
              </a:r>
              <a:r>
                <a:rPr lang="id-ID" sz="1000" dirty="0" smtClean="0"/>
                <a:t>freepik.com</a:t>
              </a:r>
              <a:endParaRPr lang="id-ID" sz="10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0" y="57150"/>
            <a:ext cx="8751627" cy="1008114"/>
            <a:chOff x="0" y="57150"/>
            <a:chExt cx="8751627" cy="1008114"/>
          </a:xfrm>
        </p:grpSpPr>
        <p:sp>
          <p:nvSpPr>
            <p:cNvPr id="10" name="テキスト プレースホルダー 5"/>
            <p:cNvSpPr txBox="1">
              <a:spLocks/>
            </p:cNvSpPr>
            <p:nvPr/>
          </p:nvSpPr>
          <p:spPr>
            <a:xfrm>
              <a:off x="0" y="571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2" name="直角三角形 10"/>
            <p:cNvSpPr/>
            <p:nvPr/>
          </p:nvSpPr>
          <p:spPr>
            <a:xfrm rot="5400000">
              <a:off x="719683" y="7048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4" name="テキスト プレースホルダー 6"/>
            <p:cNvSpPr txBox="1">
              <a:spLocks/>
            </p:cNvSpPr>
            <p:nvPr/>
          </p:nvSpPr>
          <p:spPr>
            <a:xfrm>
              <a:off x="1199944" y="67469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Konsep Hak dan Kewajiban Asasi Manusia</a:t>
              </a:r>
            </a:p>
          </p:txBody>
        </p:sp>
        <p:sp>
          <p:nvSpPr>
            <p:cNvPr id="15" name="正方形/長方形 15"/>
            <p:cNvSpPr/>
            <p:nvPr/>
          </p:nvSpPr>
          <p:spPr>
            <a:xfrm flipV="1">
              <a:off x="1219200" y="676457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18"/>
            <p:cNvSpPr txBox="1">
              <a:spLocks/>
            </p:cNvSpPr>
            <p:nvPr/>
          </p:nvSpPr>
          <p:spPr>
            <a:xfrm>
              <a:off x="152400" y="1779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71975" y="1219199"/>
            <a:ext cx="8352454" cy="3351408"/>
            <a:chOff x="271975" y="1219199"/>
            <a:chExt cx="8352454" cy="335140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/>
            <a:srcRect t="9101" b="4551"/>
            <a:stretch/>
          </p:blipFill>
          <p:spPr>
            <a:xfrm>
              <a:off x="271975" y="1219199"/>
              <a:ext cx="6559308" cy="3105187"/>
            </a:xfrm>
            <a:prstGeom prst="rect">
              <a:avLst/>
            </a:prstGeom>
          </p:spPr>
        </p:pic>
        <p:sp>
          <p:nvSpPr>
            <p:cNvPr id="41" name="TextBox 40"/>
            <p:cNvSpPr txBox="1"/>
            <p:nvPr/>
          </p:nvSpPr>
          <p:spPr>
            <a:xfrm>
              <a:off x="5638800" y="1739027"/>
              <a:ext cx="2985629" cy="258532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1800" dirty="0" err="1" smtClean="0"/>
                <a:t>Pada</a:t>
              </a:r>
              <a:r>
                <a:rPr lang="en-US" sz="1800" dirty="0" smtClean="0"/>
                <a:t> </a:t>
              </a:r>
              <a:r>
                <a:rPr lang="en-US" sz="1800" dirty="0" err="1" smtClean="0"/>
                <a:t>periode</a:t>
              </a:r>
              <a:r>
                <a:rPr lang="en-US" sz="1800" dirty="0" smtClean="0"/>
                <a:t> 1945–1959, Indonesia </a:t>
              </a:r>
              <a:r>
                <a:rPr lang="en-US" sz="1800" dirty="0" err="1" smtClean="0"/>
                <a:t>ikut</a:t>
              </a:r>
              <a:r>
                <a:rPr lang="en-US" sz="1800" dirty="0" smtClean="0"/>
                <a:t> </a:t>
              </a:r>
              <a:r>
                <a:rPr lang="en-US" sz="1800" dirty="0" err="1" smtClean="0"/>
                <a:t>serta</a:t>
              </a:r>
              <a:r>
                <a:rPr lang="id-ID" sz="1800" dirty="0" smtClean="0"/>
                <a:t> </a:t>
              </a:r>
              <a:r>
                <a:rPr lang="en-US" sz="1800" dirty="0" err="1" smtClean="0"/>
                <a:t>menandatangani</a:t>
              </a:r>
              <a:r>
                <a:rPr lang="en-US" sz="1800" dirty="0" smtClean="0"/>
                <a:t> </a:t>
              </a:r>
              <a:r>
                <a:rPr lang="en-US" sz="1800" dirty="0" err="1" smtClean="0"/>
                <a:t>dan</a:t>
              </a:r>
              <a:r>
                <a:rPr lang="en-US" sz="1800" dirty="0" smtClean="0"/>
                <a:t> </a:t>
              </a:r>
              <a:r>
                <a:rPr lang="en-US" sz="1800" dirty="0" err="1" smtClean="0"/>
                <a:t>mengesahkan</a:t>
              </a:r>
              <a:r>
                <a:rPr lang="en-US" sz="1800" dirty="0" smtClean="0"/>
                <a:t> (</a:t>
              </a:r>
              <a:r>
                <a:rPr lang="en-US" sz="1800" dirty="0" err="1" smtClean="0"/>
                <a:t>meratifikasi</a:t>
              </a:r>
              <a:r>
                <a:rPr lang="en-US" sz="1800" dirty="0" smtClean="0"/>
                <a:t>) </a:t>
              </a:r>
              <a:r>
                <a:rPr lang="en-US" sz="1800" dirty="0" err="1" smtClean="0"/>
                <a:t>dua</a:t>
              </a:r>
              <a:r>
                <a:rPr lang="en-US" sz="1800" dirty="0" smtClean="0"/>
                <a:t> </a:t>
              </a:r>
              <a:r>
                <a:rPr lang="en-US" sz="1800" dirty="0" err="1" smtClean="0"/>
                <a:t>konvensi</a:t>
              </a:r>
              <a:r>
                <a:rPr lang="en-US" sz="1800" dirty="0" smtClean="0"/>
                <a:t> HAM </a:t>
              </a:r>
              <a:r>
                <a:rPr lang="en-US" sz="1800" dirty="0" err="1" smtClean="0"/>
                <a:t>internasional</a:t>
              </a:r>
              <a:r>
                <a:rPr lang="en-US" sz="1800" dirty="0" smtClean="0"/>
                <a:t>, </a:t>
              </a:r>
              <a:r>
                <a:rPr lang="en-US" sz="1800" dirty="0" err="1" smtClean="0"/>
                <a:t>yaitu</a:t>
              </a:r>
              <a:r>
                <a:rPr lang="en-US" sz="1800" dirty="0" smtClean="0"/>
                <a:t> </a:t>
              </a:r>
              <a:r>
                <a:rPr lang="en-US" sz="1800" b="1" dirty="0" err="1" smtClean="0"/>
                <a:t>Konvensi</a:t>
              </a:r>
              <a:r>
                <a:rPr lang="en-US" sz="1800" b="1" dirty="0" smtClean="0"/>
                <a:t> Geneva </a:t>
              </a:r>
              <a:r>
                <a:rPr lang="en-US" sz="1800" dirty="0" err="1" smtClean="0"/>
                <a:t>dan</a:t>
              </a:r>
              <a:r>
                <a:rPr lang="en-US" sz="1800" dirty="0" smtClean="0"/>
                <a:t> </a:t>
              </a:r>
              <a:r>
                <a:rPr lang="en-US" sz="1800" b="1" dirty="0" err="1" smtClean="0"/>
                <a:t>Konvensi</a:t>
              </a:r>
              <a:r>
                <a:rPr lang="en-US" sz="1800" b="1" dirty="0" smtClean="0"/>
                <a:t> </a:t>
              </a:r>
              <a:r>
                <a:rPr lang="en-US" sz="1800" b="1" dirty="0" err="1" smtClean="0"/>
                <a:t>tentang</a:t>
              </a:r>
              <a:r>
                <a:rPr lang="en-US" sz="1800" b="1" dirty="0" smtClean="0"/>
                <a:t> </a:t>
              </a:r>
              <a:r>
                <a:rPr lang="en-US" sz="1800" b="1" dirty="0" err="1" smtClean="0"/>
                <a:t>Hak</a:t>
              </a:r>
              <a:r>
                <a:rPr lang="en-US" sz="1800" b="1" dirty="0" smtClean="0"/>
                <a:t> </a:t>
              </a:r>
              <a:r>
                <a:rPr lang="en-US" sz="1800" b="1" dirty="0" err="1" smtClean="0"/>
                <a:t>Politik</a:t>
              </a:r>
              <a:r>
                <a:rPr lang="en-US" sz="1800" b="1" dirty="0" smtClean="0"/>
                <a:t> </a:t>
              </a:r>
              <a:r>
                <a:rPr lang="en-US" sz="1800" b="1" dirty="0" err="1" smtClean="0"/>
                <a:t>Perempuan</a:t>
              </a:r>
              <a:endParaRPr lang="en-US" sz="1400" b="1" i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38800" y="4324386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/>
                <a:t>S</a:t>
              </a:r>
              <a:r>
                <a:rPr lang="id-ID" sz="1000" dirty="0"/>
                <a:t>umber: flickr.com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0" y="57150"/>
            <a:ext cx="8751627" cy="1008114"/>
            <a:chOff x="0" y="57150"/>
            <a:chExt cx="8751627" cy="1008114"/>
          </a:xfrm>
        </p:grpSpPr>
        <p:sp>
          <p:nvSpPr>
            <p:cNvPr id="11" name="テキスト プレースホルダー 5"/>
            <p:cNvSpPr txBox="1">
              <a:spLocks/>
            </p:cNvSpPr>
            <p:nvPr/>
          </p:nvSpPr>
          <p:spPr>
            <a:xfrm>
              <a:off x="0" y="571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直角三角形 10"/>
            <p:cNvSpPr/>
            <p:nvPr/>
          </p:nvSpPr>
          <p:spPr>
            <a:xfrm rot="5400000">
              <a:off x="719683" y="7048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4" name="テキスト プレースホルダー 6"/>
            <p:cNvSpPr txBox="1">
              <a:spLocks/>
            </p:cNvSpPr>
            <p:nvPr/>
          </p:nvSpPr>
          <p:spPr>
            <a:xfrm>
              <a:off x="1199944" y="67469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Konsep Hak dan Kewajiban Asasi Manusia</a:t>
              </a:r>
            </a:p>
          </p:txBody>
        </p:sp>
        <p:sp>
          <p:nvSpPr>
            <p:cNvPr id="15" name="正方形/長方形 15"/>
            <p:cNvSpPr/>
            <p:nvPr/>
          </p:nvSpPr>
          <p:spPr>
            <a:xfrm flipV="1">
              <a:off x="1219200" y="676457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18"/>
            <p:cNvSpPr txBox="1">
              <a:spLocks/>
            </p:cNvSpPr>
            <p:nvPr/>
          </p:nvSpPr>
          <p:spPr>
            <a:xfrm>
              <a:off x="152400" y="1779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42899" y="1276350"/>
            <a:ext cx="8408727" cy="3343464"/>
            <a:chOff x="342899" y="1276350"/>
            <a:chExt cx="8408727" cy="3343464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2899" y="1276350"/>
              <a:ext cx="5499629" cy="309724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" name="TextBox 40"/>
            <p:cNvSpPr txBox="1"/>
            <p:nvPr/>
          </p:nvSpPr>
          <p:spPr>
            <a:xfrm>
              <a:off x="5257799" y="1541205"/>
              <a:ext cx="3493827" cy="2554545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fi-FI" sz="2000" dirty="0" smtClean="0"/>
                <a:t>Terdapat pula Rencana Aksi Nasional Hak-Hak Asasi Manusia. RANHAM adalah dokumen</a:t>
              </a:r>
              <a:r>
                <a:rPr lang="id-ID" sz="2000" dirty="0" smtClean="0"/>
                <a:t> </a:t>
              </a:r>
              <a:r>
                <a:rPr lang="fi-FI" sz="2000" dirty="0" smtClean="0"/>
                <a:t>yang memuat sasaran, strategi, dan fokus kegiatan prioritas rencana aksi nasional hak asasi manusia Indonesia.</a:t>
              </a:r>
              <a:endParaRPr lang="en-US" sz="1600" i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038600" y="4373593"/>
              <a:ext cx="1828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 smtClean="0"/>
                <a:t>S</a:t>
              </a:r>
              <a:r>
                <a:rPr lang="id-ID" sz="1000" dirty="0" smtClean="0"/>
                <a:t>umber: ham.go.id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0" y="57150"/>
            <a:ext cx="8751627" cy="1008114"/>
            <a:chOff x="0" y="57150"/>
            <a:chExt cx="8751627" cy="1008114"/>
          </a:xfrm>
        </p:grpSpPr>
        <p:sp>
          <p:nvSpPr>
            <p:cNvPr id="11" name="テキスト プレースホルダー 5"/>
            <p:cNvSpPr txBox="1">
              <a:spLocks/>
            </p:cNvSpPr>
            <p:nvPr/>
          </p:nvSpPr>
          <p:spPr>
            <a:xfrm>
              <a:off x="0" y="571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直角三角形 10"/>
            <p:cNvSpPr/>
            <p:nvPr/>
          </p:nvSpPr>
          <p:spPr>
            <a:xfrm rot="5400000">
              <a:off x="719683" y="7048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4" name="テキスト プレースホルダー 6"/>
            <p:cNvSpPr txBox="1">
              <a:spLocks/>
            </p:cNvSpPr>
            <p:nvPr/>
          </p:nvSpPr>
          <p:spPr>
            <a:xfrm>
              <a:off x="1199944" y="67469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Konsep Hak dan Kewajiban Asasi Manusia</a:t>
              </a:r>
            </a:p>
          </p:txBody>
        </p:sp>
        <p:sp>
          <p:nvSpPr>
            <p:cNvPr id="15" name="正方形/長方形 15"/>
            <p:cNvSpPr/>
            <p:nvPr/>
          </p:nvSpPr>
          <p:spPr>
            <a:xfrm flipV="1">
              <a:off x="1219200" y="676457"/>
              <a:ext cx="6934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18"/>
            <p:cNvSpPr txBox="1">
              <a:spLocks/>
            </p:cNvSpPr>
            <p:nvPr/>
          </p:nvSpPr>
          <p:spPr>
            <a:xfrm>
              <a:off x="152400" y="1779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647278" y="219869"/>
            <a:ext cx="8356031" cy="4485481"/>
            <a:chOff x="647278" y="219869"/>
            <a:chExt cx="8356031" cy="4485481"/>
          </a:xfrm>
        </p:grpSpPr>
        <p:sp>
          <p:nvSpPr>
            <p:cNvPr id="41" name="TextBox 40"/>
            <p:cNvSpPr txBox="1"/>
            <p:nvPr/>
          </p:nvSpPr>
          <p:spPr>
            <a:xfrm>
              <a:off x="647278" y="1931134"/>
              <a:ext cx="4591471" cy="163121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fi-FI" sz="2000" dirty="0"/>
                <a:t>Manusia memiliki hak kodrati yang meliputi hak </a:t>
              </a:r>
              <a:r>
                <a:rPr lang="fi-FI" sz="2000" dirty="0" smtClean="0"/>
                <a:t>hidup</a:t>
              </a:r>
              <a:r>
                <a:rPr lang="id-ID" sz="2000" dirty="0" smtClean="0"/>
                <a:t> </a:t>
              </a:r>
              <a:r>
                <a:rPr lang="fi-FI" sz="2000" dirty="0" smtClean="0"/>
                <a:t>(the </a:t>
              </a:r>
              <a:r>
                <a:rPr lang="fi-FI" sz="2000" dirty="0"/>
                <a:t>right to life), hak untuk merdeka (the right to liberty</a:t>
              </a:r>
              <a:r>
                <a:rPr lang="fi-FI" sz="2000" dirty="0" smtClean="0"/>
                <a:t>),</a:t>
              </a:r>
              <a:r>
                <a:rPr lang="id-ID" sz="2000" dirty="0" smtClean="0"/>
                <a:t> </a:t>
              </a:r>
              <a:r>
                <a:rPr lang="fi-FI" sz="2000" dirty="0" smtClean="0"/>
                <a:t>dan </a:t>
              </a:r>
              <a:r>
                <a:rPr lang="fi-FI" sz="2000" dirty="0"/>
                <a:t>hak memperoleh/memiliki kekayaan (the right </a:t>
              </a:r>
              <a:r>
                <a:rPr lang="fi-FI" sz="2000" dirty="0" smtClean="0"/>
                <a:t>to</a:t>
              </a:r>
              <a:r>
                <a:rPr lang="id-ID" sz="2000" dirty="0" smtClean="0"/>
                <a:t> </a:t>
              </a:r>
              <a:r>
                <a:rPr lang="fi-FI" sz="2000" dirty="0" smtClean="0"/>
                <a:t>property</a:t>
              </a:r>
              <a:r>
                <a:rPr lang="fi-FI" sz="2000" dirty="0"/>
                <a:t>).</a:t>
              </a:r>
              <a:endParaRPr lang="en-US" sz="1600" i="1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38800" y="4459129"/>
              <a:ext cx="259080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/>
                <a:t>S</a:t>
              </a:r>
              <a:r>
                <a:rPr lang="id-ID" sz="1000" dirty="0" smtClean="0"/>
                <a:t>umber: commons.wikimedia.org</a:t>
              </a:r>
            </a:p>
          </p:txBody>
        </p:sp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739064" y="219869"/>
              <a:ext cx="3264245" cy="425688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9" name="Group 8"/>
          <p:cNvGrpSpPr/>
          <p:nvPr/>
        </p:nvGrpSpPr>
        <p:grpSpPr>
          <a:xfrm>
            <a:off x="0" y="67469"/>
            <a:ext cx="8751627" cy="1073995"/>
            <a:chOff x="0" y="67469"/>
            <a:chExt cx="8751627" cy="1073995"/>
          </a:xfrm>
        </p:grpSpPr>
        <p:sp>
          <p:nvSpPr>
            <p:cNvPr id="11" name="テキスト プレースホルダー 5"/>
            <p:cNvSpPr txBox="1">
              <a:spLocks/>
            </p:cNvSpPr>
            <p:nvPr/>
          </p:nvSpPr>
          <p:spPr>
            <a:xfrm>
              <a:off x="0" y="133350"/>
              <a:ext cx="1080120" cy="720080"/>
            </a:xfrm>
            <a:prstGeom prst="rect">
              <a:avLst/>
            </a:prstGeom>
            <a:solidFill>
              <a:srgbClr val="CC3399"/>
            </a:solidFill>
          </p:spPr>
          <p:txBody>
            <a:bodyPr vert="horz" lIns="163275" tIns="81638" rIns="163275" bIns="81638" rtlCol="0">
              <a:norm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2400" kern="1200" baseline="0">
                  <a:solidFill>
                    <a:schemeClr val="tx2"/>
                  </a:solidFill>
                  <a:latin typeface="Route 159 UltraLight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1" lang="en-US" altLang="ja-JP" sz="2400" b="0" i="0" u="none" strike="noStrike" kern="1200" cap="none" spc="0" normalizeH="0" baseline="0" noProof="0" smtClean="0">
                  <a:ln>
                    <a:noFill/>
                  </a:ln>
                  <a:solidFill>
                    <a:srgbClr val="545454"/>
                  </a:solidFill>
                  <a:effectLst/>
                  <a:uLnTx/>
                  <a:uFillTx/>
                  <a:latin typeface="Route 159 UltraLight" pitchFamily="50" charset="0"/>
                  <a:cs typeface="+mn-cs"/>
                </a:rPr>
                <a:t> </a:t>
              </a:r>
              <a:endParaRPr kumimoji="1" lang="ja-JP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Route 159 UltraLight" pitchFamily="50" charset="0"/>
                <a:cs typeface="+mn-cs"/>
              </a:endParaRPr>
            </a:p>
          </p:txBody>
        </p:sp>
        <p:sp>
          <p:nvSpPr>
            <p:cNvPr id="13" name="直角三角形 10"/>
            <p:cNvSpPr/>
            <p:nvPr/>
          </p:nvSpPr>
          <p:spPr>
            <a:xfrm rot="5400000">
              <a:off x="719683" y="781026"/>
              <a:ext cx="288034" cy="432841"/>
            </a:xfrm>
            <a:prstGeom prst="rtTriangle">
              <a:avLst/>
            </a:prstGeom>
            <a:solidFill>
              <a:srgbClr val="CC0066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4" name="テキスト プレースホルダー 6"/>
            <p:cNvSpPr txBox="1">
              <a:spLocks/>
            </p:cNvSpPr>
            <p:nvPr/>
          </p:nvSpPr>
          <p:spPr>
            <a:xfrm>
              <a:off x="1199944" y="67469"/>
              <a:ext cx="7551683" cy="567680"/>
            </a:xfrm>
            <a:prstGeom prst="rect">
              <a:avLst/>
            </a:prstGeom>
          </p:spPr>
          <p:txBody>
            <a:bodyPr vert="horz" lIns="163275" tIns="81638" rIns="163275" bIns="81638" rtlCol="0" anchor="t">
              <a:noAutofit/>
            </a:bodyPr>
            <a:lstStyle>
              <a:lvl1pPr marL="0" indent="0" algn="l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3200" i="0" kern="1200" baseline="0">
                  <a:solidFill>
                    <a:schemeClr val="accent1"/>
                  </a:solidFill>
                  <a:latin typeface="Route 159 SemiBold" pitchFamily="50" charset="0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lnSpc>
                  <a:spcPct val="100000"/>
                </a:lnSpc>
                <a:spcBef>
                  <a:spcPts val="0"/>
                </a:spcBef>
                <a:defRPr/>
              </a:pP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Konsep Hak dan </a:t>
              </a:r>
              <a:endParaRPr lang="fi-FI" altLang="ja-JP" sz="2800" dirty="0" smtClean="0">
                <a:solidFill>
                  <a:srgbClr val="CC3399"/>
                </a:solidFill>
                <a:latin typeface="+mn-lt"/>
                <a:cs typeface="Arial" pitchFamily="34" charset="0"/>
              </a:endParaRPr>
            </a:p>
            <a:p>
              <a:pPr lvl="0">
                <a:lnSpc>
                  <a:spcPct val="100000"/>
                </a:lnSpc>
                <a:spcBef>
                  <a:spcPts val="0"/>
                </a:spcBef>
                <a:defRPr/>
              </a:pPr>
              <a:r>
                <a:rPr lang="fi-FI" altLang="ja-JP" sz="2800" dirty="0" smtClean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Kewajiban </a:t>
              </a:r>
              <a:r>
                <a:rPr lang="fi-FI" altLang="ja-JP" sz="2800" dirty="0">
                  <a:solidFill>
                    <a:srgbClr val="CC3399"/>
                  </a:solidFill>
                  <a:latin typeface="+mn-lt"/>
                  <a:cs typeface="Arial" pitchFamily="34" charset="0"/>
                </a:rPr>
                <a:t>Asasi Manusia</a:t>
              </a:r>
            </a:p>
          </p:txBody>
        </p:sp>
        <p:sp>
          <p:nvSpPr>
            <p:cNvPr id="15" name="正方形/長方形 15"/>
            <p:cNvSpPr/>
            <p:nvPr/>
          </p:nvSpPr>
          <p:spPr>
            <a:xfrm flipV="1">
              <a:off x="1219200" y="1047750"/>
              <a:ext cx="4267200" cy="45719"/>
            </a:xfrm>
            <a:prstGeom prst="rect">
              <a:avLst/>
            </a:prstGeom>
            <a:solidFill>
              <a:srgbClr val="CC3399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ja-JP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Open Sans"/>
                <a:cs typeface="+mn-cs"/>
              </a:endParaRPr>
            </a:p>
          </p:txBody>
        </p:sp>
        <p:sp>
          <p:nvSpPr>
            <p:cNvPr id="16" name="テキスト プレースホルダー 18"/>
            <p:cNvSpPr txBox="1">
              <a:spLocks/>
            </p:cNvSpPr>
            <p:nvPr/>
          </p:nvSpPr>
          <p:spPr>
            <a:xfrm>
              <a:off x="152400" y="254149"/>
              <a:ext cx="711300" cy="457200"/>
            </a:xfrm>
            <a:prstGeom prst="rect">
              <a:avLst/>
            </a:prstGeom>
          </p:spPr>
          <p:txBody>
            <a:bodyPr vert="horz" lIns="163275" tIns="81638" rIns="163275" bIns="81638" rtlCol="0" anchor="ctr">
              <a:noAutofit/>
            </a:bodyPr>
            <a:lstStyle>
              <a:lvl1pPr marL="0" indent="0" algn="ctr" defTabSz="1632753" rtl="0" eaLnBrk="1" latinLnBrk="0" hangingPunct="1">
                <a:lnSpc>
                  <a:spcPct val="120000"/>
                </a:lnSpc>
                <a:spcBef>
                  <a:spcPts val="1200"/>
                </a:spcBef>
                <a:buFont typeface="Arial" panose="020B0604020202020204" pitchFamily="34" charset="0"/>
                <a:buNone/>
                <a:defRPr kumimoji="1" sz="9600" kern="1200" baseline="0">
                  <a:solidFill>
                    <a:schemeClr val="bg1"/>
                  </a:solidFill>
                  <a:latin typeface="+mj-lt"/>
                  <a:ea typeface="+mn-ea"/>
                  <a:cs typeface="+mn-cs"/>
                </a:defRPr>
              </a:lvl1pPr>
              <a:lvl2pPr marL="1326612" indent="-510235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5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040941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4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857317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673693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90070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306446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22822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939199" indent="-408188" algn="l" defTabSz="1632753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kumimoji="1" sz="3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1632753" rtl="0" eaLnBrk="1" fontAlgn="auto" latinLnBrk="0" hangingPunct="1">
                <a:lnSpc>
                  <a:spcPct val="120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en-US" altLang="ja-JP" sz="4000" b="1" noProof="0" dirty="0" smtClean="0">
                  <a:latin typeface="Arial" pitchFamily="34" charset="0"/>
                  <a:cs typeface="Arial" pitchFamily="34" charset="0"/>
                </a:rPr>
                <a:t>Ⓐ</a:t>
              </a:r>
              <a:endParaRPr kumimoji="1" lang="ja-JP" altLang="en-US" sz="4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19" r="313"/>
          <a:stretch/>
        </p:blipFill>
        <p:spPr>
          <a:xfrm>
            <a:off x="0" y="4321722"/>
            <a:ext cx="9144000" cy="8408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isa">
      <a:majorFont>
        <a:latin typeface="Arial Rounded MT Bold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11914</TotalTime>
  <Words>992</Words>
  <Application>Microsoft Office PowerPoint</Application>
  <PresentationFormat>On-screen Show (16:9)</PresentationFormat>
  <Paragraphs>170</Paragraphs>
  <Slides>25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ACER</dc:creator>
  <cp:lastModifiedBy>Elisa Putri Andini</cp:lastModifiedBy>
  <cp:revision>1469</cp:revision>
  <dcterms:created xsi:type="dcterms:W3CDTF">2015-03-16T01:18:35Z</dcterms:created>
  <dcterms:modified xsi:type="dcterms:W3CDTF">2017-10-30T01:58:11Z</dcterms:modified>
</cp:coreProperties>
</file>

<file path=docProps/thumbnail.jpeg>
</file>